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3" r:id="rId2"/>
  </p:sldMasterIdLst>
  <p:notesMasterIdLst>
    <p:notesMasterId r:id="rId106"/>
  </p:notesMasterIdLst>
  <p:sldIdLst>
    <p:sldId id="257" r:id="rId3"/>
    <p:sldId id="258" r:id="rId4"/>
    <p:sldId id="259" r:id="rId5"/>
    <p:sldId id="262" r:id="rId6"/>
    <p:sldId id="314" r:id="rId7"/>
    <p:sldId id="315" r:id="rId8"/>
    <p:sldId id="316" r:id="rId9"/>
    <p:sldId id="342" r:id="rId10"/>
    <p:sldId id="343" r:id="rId11"/>
    <p:sldId id="344" r:id="rId12"/>
    <p:sldId id="345" r:id="rId13"/>
    <p:sldId id="348" r:id="rId14"/>
    <p:sldId id="553" r:id="rId15"/>
    <p:sldId id="554" r:id="rId16"/>
    <p:sldId id="555" r:id="rId17"/>
    <p:sldId id="556" r:id="rId18"/>
    <p:sldId id="353" r:id="rId19"/>
    <p:sldId id="541" r:id="rId20"/>
    <p:sldId id="355" r:id="rId21"/>
    <p:sldId id="356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551" r:id="rId32"/>
    <p:sldId id="516" r:id="rId33"/>
    <p:sldId id="552" r:id="rId34"/>
    <p:sldId id="456" r:id="rId35"/>
    <p:sldId id="457" r:id="rId36"/>
    <p:sldId id="458" r:id="rId37"/>
    <p:sldId id="374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5" r:id="rId71"/>
    <p:sldId id="416" r:id="rId72"/>
    <p:sldId id="430" r:id="rId73"/>
    <p:sldId id="431" r:id="rId74"/>
    <p:sldId id="438" r:id="rId75"/>
    <p:sldId id="439" r:id="rId76"/>
    <p:sldId id="440" r:id="rId77"/>
    <p:sldId id="445" r:id="rId78"/>
    <p:sldId id="446" r:id="rId79"/>
    <p:sldId id="512" r:id="rId80"/>
    <p:sldId id="513" r:id="rId81"/>
    <p:sldId id="514" r:id="rId82"/>
    <p:sldId id="515" r:id="rId83"/>
    <p:sldId id="518" r:id="rId84"/>
    <p:sldId id="519" r:id="rId85"/>
    <p:sldId id="522" r:id="rId86"/>
    <p:sldId id="523" r:id="rId87"/>
    <p:sldId id="524" r:id="rId88"/>
    <p:sldId id="525" r:id="rId89"/>
    <p:sldId id="526" r:id="rId90"/>
    <p:sldId id="527" r:id="rId91"/>
    <p:sldId id="531" r:id="rId92"/>
    <p:sldId id="532" r:id="rId93"/>
    <p:sldId id="533" r:id="rId94"/>
    <p:sldId id="534" r:id="rId95"/>
    <p:sldId id="482" r:id="rId96"/>
    <p:sldId id="491" r:id="rId97"/>
    <p:sldId id="492" r:id="rId98"/>
    <p:sldId id="493" r:id="rId99"/>
    <p:sldId id="494" r:id="rId100"/>
    <p:sldId id="495" r:id="rId101"/>
    <p:sldId id="500" r:id="rId102"/>
    <p:sldId id="510" r:id="rId103"/>
    <p:sldId id="535" r:id="rId104"/>
    <p:sldId id="511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4626"/>
  </p:normalViewPr>
  <p:slideViewPr>
    <p:cSldViewPr snapToGrid="0" snapToObjects="1">
      <p:cViewPr varScale="1">
        <p:scale>
          <a:sx n="76" d="100"/>
          <a:sy n="76" d="100"/>
        </p:scale>
        <p:origin x="200" y="1064"/>
      </p:cViewPr>
      <p:guideLst/>
    </p:cSldViewPr>
  </p:slideViewPr>
  <p:outlineViewPr>
    <p:cViewPr>
      <p:scale>
        <a:sx n="33" d="100"/>
        <a:sy n="33" d="100"/>
      </p:scale>
      <p:origin x="0" y="-69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972D6-645E-6F48-B729-4EA76D2398CE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CB0143-206F-EC4E-8E7A-5239DF502684}" type="pres">
      <dgm:prSet presAssocID="{6E7972D6-645E-6F48-B729-4EA76D2398CE}" presName="cycle" presStyleCnt="0">
        <dgm:presLayoutVars>
          <dgm:dir val="rev"/>
          <dgm:resizeHandles val="exact"/>
        </dgm:presLayoutVars>
      </dgm:prSet>
      <dgm:spPr/>
    </dgm:pt>
  </dgm:ptLst>
  <dgm:cxnLst>
    <dgm:cxn modelId="{DCF89B95-9184-3447-AE0B-31FEB0B95EDC}" type="presOf" srcId="{6E7972D6-645E-6F48-B729-4EA76D2398CE}" destId="{EECB0143-206F-EC4E-8E7A-5239DF502684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38DB-095E-3747-BAD9-68BE2050BCFD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D0F72-97EC-104D-BE25-A35E0572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6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78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D0F72-97EC-104D-BE25-A35E057215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51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19CB0D-93F4-FA48-ADAF-E8D1C2ED38B0}" type="slidenum">
              <a:rPr lang="en-US" altLang="x-none" sz="1200">
                <a:solidFill>
                  <a:srgbClr val="000000"/>
                </a:solidFill>
              </a:rPr>
              <a:pPr/>
              <a:t>43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3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8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4C81F-7CC2-2E49-8594-C3B993429E60}" type="slidenum">
              <a:rPr lang="en-US" altLang="x-none" sz="1200">
                <a:solidFill>
                  <a:srgbClr val="000000"/>
                </a:solidFill>
              </a:rPr>
              <a:pPr/>
              <a:t>64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9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84C6EA9-E6CB-F046-9933-E5C5C05D2A23}" type="slidenum">
              <a:rPr lang="en-US" altLang="x-none" sz="1200"/>
              <a:pPr/>
              <a:t>103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0794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7851" y="3357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83B-D542-084E-BDE2-17ED892D41B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482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7851" y="3357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83B-D542-084E-BDE2-17ED892D41B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108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7851" y="3357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83B-D542-084E-BDE2-17ED892D41B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926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7851" y="3357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83B-D542-084E-BDE2-17ED892D41B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836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847851" y="3357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759200" y="62484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83B-D542-084E-BDE2-17ED892D41B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5669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94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6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48BDF5-7E50-724E-963C-153B0F78F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11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58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35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35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1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5BB6E3"/>
            </a:gs>
            <a:gs pos="0">
              <a:srgbClr val="66CCFF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North American Mission Board/Send Relief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DF5-7E50-724E-963C-153B0F78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70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5BB6E3"/>
            </a:gs>
            <a:gs pos="0">
              <a:srgbClr val="66CCFF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D8DD-4926-A04E-8703-8CA8673C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50000"/>
              </a:schemeClr>
            </a:gs>
            <a:gs pos="59000">
              <a:schemeClr val="bg2">
                <a:lumMod val="75000"/>
              </a:schemeClr>
            </a:gs>
            <a:gs pos="4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1" name="Rectangle 6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0349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latin typeface="Arial" charset="0"/>
              </a:rPr>
              <a:t>1</a:t>
            </a:r>
          </a:p>
          <a:p>
            <a:pPr eaLnBrk="1" hangingPunct="1"/>
            <a:endParaRPr lang="en-US" altLang="x-none" sz="1400">
              <a:latin typeface="Arial" charset="0"/>
            </a:endParaRPr>
          </a:p>
        </p:txBody>
      </p:sp>
      <p:sp>
        <p:nvSpPr>
          <p:cNvPr id="7034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2192000" cy="1524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5400" b="1">
                <a:latin typeface="Arial" charset="0"/>
                <a:ea typeface="Arial" charset="0"/>
                <a:cs typeface="Arial" charset="0"/>
              </a:rPr>
              <a:t>English as </a:t>
            </a:r>
            <a:r>
              <a:rPr lang="en-US" altLang="x-none" sz="5400" b="1" dirty="0">
                <a:latin typeface="Arial" charset="0"/>
                <a:ea typeface="Arial" charset="0"/>
                <a:cs typeface="Arial" charset="0"/>
              </a:rPr>
              <a:t>a Second Language</a:t>
            </a:r>
            <a:br>
              <a:rPr lang="en-US" altLang="x-none" sz="54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5400" b="1" dirty="0">
                <a:latin typeface="Arial" charset="0"/>
                <a:ea typeface="Arial" charset="0"/>
                <a:cs typeface="Arial" charset="0"/>
              </a:rPr>
              <a:t>Basic Workshop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61" y="2516311"/>
            <a:ext cx="2993077" cy="3768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31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Lesson Plan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Begins with Guided Practice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70371"/>
            <a:ext cx="10343745" cy="3955239"/>
          </a:xfrm>
        </p:spPr>
        <p:txBody>
          <a:bodyPr>
            <a:noAutofit/>
          </a:bodyPr>
          <a:lstStyle/>
          <a:p>
            <a:pPr marL="346075" indent="-327025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Teacher introduces new material in a structured manner </a:t>
            </a:r>
          </a:p>
          <a:p>
            <a:pPr marL="346075" indent="-327025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Students respond with set predictable responses</a:t>
            </a:r>
          </a:p>
          <a:p>
            <a:pPr marL="346075" indent="-327025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Laying the foundation for the 2</a:t>
            </a:r>
            <a:r>
              <a:rPr lang="en-US" altLang="x-none" sz="3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half of the lesson- structured activities where the student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 communication is spontaneous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7117C69B-0C65-9646-8584-6DBDC16A56EA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10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43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2"/>
          <p:cNvSpPr>
            <a:spLocks noGrp="1" noChangeArrowheads="1"/>
          </p:cNvSpPr>
          <p:nvPr>
            <p:ph idx="1"/>
          </p:nvPr>
        </p:nvSpPr>
        <p:spPr>
          <a:xfrm>
            <a:off x="466165" y="806824"/>
            <a:ext cx="11725835" cy="5235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A – share				Partner B – share</a:t>
            </a:r>
          </a:p>
          <a:p>
            <a:pPr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B – give feedback		Partner A </a:t>
            </a:r>
            <a:r>
              <a:rPr lang="mr-IN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give feedback</a:t>
            </a: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lang="en-US" alt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Did the presenter use church jargon?</a:t>
            </a:r>
          </a:p>
          <a:p>
            <a:pPr marL="457200" indent="-457200" eaLnBrk="1" hangingPunct="1">
              <a:lnSpc>
                <a:spcPct val="100000"/>
              </a:lnSpc>
              <a:buFont typeface="Wingdings" charset="2"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Do you know why the presenter needed to acknowledge Christ as Lord?</a:t>
            </a:r>
          </a:p>
          <a:p>
            <a:pPr marL="457200" indent="-457200" eaLnBrk="1" hangingPunct="1">
              <a:lnSpc>
                <a:spcPct val="100000"/>
              </a:lnSpc>
              <a:buFont typeface="Wingdings" charset="2"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Do you know what the presenter did to acknowledge Christ as Lord?</a:t>
            </a:r>
          </a:p>
          <a:p>
            <a:pPr marL="457200" indent="-457200" eaLnBrk="1" hangingPunct="1">
              <a:lnSpc>
                <a:spcPct val="100000"/>
              </a:lnSpc>
              <a:buFont typeface="Wingdings" charset="2"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Do you know how Christ is working in the presenter</a:t>
            </a:r>
            <a:r>
              <a:rPr lang="ja-JP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 life today?</a:t>
            </a:r>
          </a:p>
          <a:p>
            <a:pPr eaLnBrk="1" hangingPunct="1">
              <a:buFont typeface="Wingdings" charset="2"/>
              <a:buNone/>
            </a:pPr>
            <a:endParaRPr lang="en-US" alt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7029" name="Date Placeholder 5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748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13781F6-9D71-7E41-8267-EAB3799EEE8D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100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127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Practice Sharing Your Faith </a:t>
            </a:r>
          </a:p>
        </p:txBody>
      </p:sp>
    </p:spTree>
    <p:extLst>
      <p:ext uri="{BB962C8B-B14F-4D97-AF65-F5344CB8AC3E}">
        <p14:creationId xmlns:p14="http://schemas.microsoft.com/office/powerpoint/2010/main" val="20676596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19363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Above all,</a:t>
            </a:r>
            <a:b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STUDENTS NEED TO BE LOVED.</a:t>
            </a:r>
            <a:br>
              <a:rPr lang="en-US" altLang="x-none" sz="5400" dirty="0">
                <a:solidFill>
                  <a:schemeClr val="bg1"/>
                </a:solidFill>
                <a:ea typeface="MS PGothic" charset="-128"/>
                <a:cs typeface="ＭＳ Ｐゴシック" charset="-128"/>
              </a:rPr>
            </a:br>
            <a:endParaRPr lang="en-US" altLang="x-none" sz="5400" dirty="0">
              <a:solidFill>
                <a:schemeClr val="bg1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987140" name="Rectangle 3"/>
          <p:cNvSpPr>
            <a:spLocks noGrp="1" noChangeArrowheads="1"/>
          </p:cNvSpPr>
          <p:nvPr>
            <p:ph idx="1"/>
          </p:nvPr>
        </p:nvSpPr>
        <p:spPr>
          <a:xfrm>
            <a:off x="0" y="2712570"/>
            <a:ext cx="12192000" cy="3643780"/>
          </a:xfrm>
        </p:spPr>
        <p:txBody>
          <a:bodyPr>
            <a:noAutofit/>
          </a:bodyPr>
          <a:lstStyle/>
          <a:p>
            <a:pPr marL="17463" indent="-17463" algn="ctr" eaLnBrk="1" hangingPunct="1">
              <a:buFont typeface="Wingdings" charset="2"/>
              <a:buNone/>
            </a:pPr>
            <a:r>
              <a:rPr lang="en-US" altLang="x-none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If they know </a:t>
            </a:r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altLang="x-none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love them, </a:t>
            </a:r>
          </a:p>
          <a:p>
            <a:pPr marL="17463" indent="-17463" algn="ctr" eaLnBrk="1" hangingPunct="1">
              <a:buFont typeface="Wingdings" charset="2"/>
              <a:buNone/>
            </a:pPr>
            <a:r>
              <a:rPr lang="en-US" altLang="x-none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they will be more open</a:t>
            </a:r>
          </a:p>
          <a:p>
            <a:pPr marL="17463" indent="-17463" algn="ctr" eaLnBrk="1" hangingPunct="1">
              <a:buFont typeface="Wingdings" charset="2"/>
              <a:buNone/>
            </a:pPr>
            <a:r>
              <a:rPr lang="en-US" altLang="x-none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hearing and responding</a:t>
            </a:r>
          </a:p>
          <a:p>
            <a:pPr marL="17463" indent="-17463" algn="ctr" eaLnBrk="1" hangingPunct="1">
              <a:buFont typeface="Wingdings" charset="2"/>
              <a:buNone/>
            </a:pPr>
            <a:r>
              <a:rPr lang="en-US" altLang="x-none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the message </a:t>
            </a:r>
          </a:p>
          <a:p>
            <a:pPr marL="17463" indent="-17463" algn="ctr" eaLnBrk="1" hangingPunct="1">
              <a:buFont typeface="Wingdings" charset="2"/>
              <a:buNone/>
            </a:pPr>
            <a:r>
              <a:rPr lang="en-US" altLang="x-none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altLang="x-none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loves them.</a:t>
            </a:r>
          </a:p>
        </p:txBody>
      </p:sp>
      <p:sp>
        <p:nvSpPr>
          <p:cNvPr id="26726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87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05C6846-6D76-4243-A3F8-03C56AD03EFB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101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640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19363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Closing Thoughts</a:t>
            </a:r>
            <a:br>
              <a:rPr lang="en-US" altLang="x-none" sz="5400" dirty="0">
                <a:solidFill>
                  <a:schemeClr val="bg1"/>
                </a:solidFill>
                <a:ea typeface="MS PGothic" charset="-128"/>
                <a:cs typeface="ＭＳ Ｐゴシック" charset="-128"/>
              </a:rPr>
            </a:br>
            <a:endParaRPr lang="en-US" altLang="x-none" sz="5400" dirty="0">
              <a:solidFill>
                <a:schemeClr val="bg1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26726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North American Mission Board/Send Relief</a:t>
            </a:r>
          </a:p>
        </p:txBody>
      </p:sp>
      <p:sp>
        <p:nvSpPr>
          <p:cNvPr id="987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05C6846-6D76-4243-A3F8-03C56AD03EFB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102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31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5BB6E3"/>
            </a:gs>
            <a:gs pos="0">
              <a:srgbClr val="66CC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EDC809E-D468-D446-957A-97F3B8B6ED72}" type="slidenum">
              <a:rPr lang="en-US" altLang="x-none" sz="1400" smtClean="0">
                <a:latin typeface="Arial" charset="0"/>
              </a:rPr>
              <a:pPr eaLnBrk="1" hangingPunct="1"/>
              <a:t>103</a:t>
            </a:fld>
            <a:endParaRPr lang="en-US" altLang="x-none" sz="1400" dirty="0">
              <a:latin typeface="Arial" charset="0"/>
            </a:endParaRPr>
          </a:p>
        </p:txBody>
      </p:sp>
      <p:sp>
        <p:nvSpPr>
          <p:cNvPr id="988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685800"/>
            <a:ext cx="11923059" cy="1143000"/>
          </a:xfrm>
        </p:spPr>
        <p:txBody>
          <a:bodyPr>
            <a:normAutofit/>
          </a:bodyPr>
          <a:lstStyle/>
          <a:p>
            <a:pPr algn="ctr"/>
            <a:r>
              <a:rPr lang="en-US" altLang="x-none" sz="3800" b="1" dirty="0">
                <a:latin typeface="Arial" charset="0"/>
                <a:ea typeface="Arial" charset="0"/>
                <a:cs typeface="Arial" charset="0"/>
              </a:rPr>
              <a:t>Literacy Missions Prayer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37" y="2200099"/>
            <a:ext cx="2920182" cy="3677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25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3240"/>
            <a:ext cx="12192000" cy="762000"/>
          </a:xfrm>
        </p:spPr>
        <p:txBody>
          <a:bodyPr/>
          <a:lstStyle/>
          <a:p>
            <a:pPr algn="ctr" eaLnBrk="1" hangingPunct="1"/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Hand Gestures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F921BB0-4E46-ED46-A009-C28B3972A581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11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0919" y="845947"/>
            <a:ext cx="3492162" cy="1682407"/>
            <a:chOff x="-603081" y="845947"/>
            <a:chExt cx="3492162" cy="1682407"/>
          </a:xfrm>
        </p:grpSpPr>
        <p:sp>
          <p:nvSpPr>
            <p:cNvPr id="11" name="Rectangle 1027"/>
            <p:cNvSpPr txBox="1">
              <a:spLocks noChangeArrowheads="1"/>
            </p:cNvSpPr>
            <p:nvPr/>
          </p:nvSpPr>
          <p:spPr bwMode="auto">
            <a:xfrm>
              <a:off x="-603081" y="845947"/>
              <a:ext cx="3492162" cy="400302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5000"/>
                <a:buFont typeface="Wingdings" charset="0"/>
                <a:buChar char="u"/>
                <a:defRPr sz="2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0"/>
                <a:buChar char="«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70000"/>
                </a:lnSpc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1. Listen</a:t>
              </a:r>
              <a:r>
                <a:rPr lang="en-US" sz="2400" dirty="0">
                  <a:solidFill>
                    <a:schemeClr val="bg1"/>
                  </a:solidFill>
                  <a:ea typeface="MS PGothic" charset="0"/>
                </a:rPr>
                <a:t>			</a:t>
              </a:r>
            </a:p>
            <a:p>
              <a:pPr marL="514350" indent="-514350" eaLnBrk="1" hangingPunct="1">
                <a:lnSpc>
                  <a:spcPct val="70000"/>
                </a:lnSpc>
                <a:buFont typeface="Wingdings" charset="0"/>
                <a:buAutoNum type="arabicPeriod"/>
                <a:defRPr/>
              </a:pPr>
              <a:endParaRPr lang="en-US" sz="2400" dirty="0">
                <a:solidFill>
                  <a:schemeClr val="bg1"/>
                </a:solidFill>
                <a:ea typeface="MS PGothic" charset="0"/>
              </a:endParaRPr>
            </a:p>
            <a:p>
              <a:pPr marL="0" indent="0" eaLnBrk="1" hangingPunct="1">
                <a:lnSpc>
                  <a:spcPct val="70000"/>
                </a:lnSpc>
                <a:buNone/>
                <a:defRPr/>
              </a:pPr>
              <a:endParaRPr lang="en-US" sz="2400" dirty="0">
                <a:solidFill>
                  <a:schemeClr val="bg1"/>
                </a:solidFill>
                <a:ea typeface="MS PGothic" charset="0"/>
              </a:endParaRPr>
            </a:p>
            <a:p>
              <a:pPr marL="0" indent="0" eaLnBrk="1" hangingPunct="1">
                <a:lnSpc>
                  <a:spcPct val="70000"/>
                </a:lnSpc>
                <a:buNone/>
                <a:defRPr/>
              </a:pPr>
              <a:endParaRPr lang="en-US" sz="2400" dirty="0">
                <a:solidFill>
                  <a:schemeClr val="bg1"/>
                </a:solidFill>
                <a:ea typeface="MS PGothic" charset="0"/>
              </a:endParaRPr>
            </a:p>
            <a:p>
              <a:pPr marL="0" indent="0" eaLnBrk="1" hangingPunct="1">
                <a:lnSpc>
                  <a:spcPct val="70000"/>
                </a:lnSpc>
                <a:buNone/>
                <a:defRPr/>
              </a:pPr>
              <a:endParaRPr lang="en-US" sz="2400" dirty="0">
                <a:solidFill>
                  <a:schemeClr val="bg1"/>
                </a:solidFill>
                <a:ea typeface="MS PGothic" charset="0"/>
              </a:endParaRPr>
            </a:p>
            <a:p>
              <a:pPr marL="0" indent="0" eaLnBrk="1" hangingPunct="1">
                <a:lnSpc>
                  <a:spcPct val="70000"/>
                </a:lnSpc>
                <a:buNone/>
                <a:defRPr/>
              </a:pPr>
              <a:endParaRPr lang="en-US" sz="2400" dirty="0">
                <a:solidFill>
                  <a:schemeClr val="bg1"/>
                </a:solidFill>
                <a:ea typeface="MS PGothic" charset="0"/>
              </a:endParaRPr>
            </a:p>
          </p:txBody>
        </p:sp>
        <p:pic>
          <p:nvPicPr>
            <p:cNvPr id="813079" name="Picture 2" descr="List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875917"/>
              <a:ext cx="1447800" cy="16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38200" y="3001342"/>
            <a:ext cx="3657600" cy="1646858"/>
            <a:chOff x="-685800" y="3001342"/>
            <a:chExt cx="3657600" cy="1646858"/>
          </a:xfrm>
        </p:grpSpPr>
        <p:sp>
          <p:nvSpPr>
            <p:cNvPr id="813076" name="TextBox 5"/>
            <p:cNvSpPr txBox="1">
              <a:spLocks noChangeArrowheads="1"/>
            </p:cNvSpPr>
            <p:nvPr/>
          </p:nvSpPr>
          <p:spPr bwMode="auto">
            <a:xfrm>
              <a:off x="-685800" y="3001342"/>
              <a:ext cx="3657600" cy="40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Wingdings" charset="2"/>
                <a:buAutoNum type="arabicPeriod" startAt="2"/>
              </a:pPr>
              <a:r>
                <a:rPr lang="en-US" altLang="x-none" sz="2400" dirty="0" err="1">
                  <a:solidFill>
                    <a:schemeClr val="bg1"/>
                  </a:solidFill>
                  <a:latin typeface="Arial" charset="0"/>
                </a:rPr>
                <a:t>Shhhh</a:t>
              </a:r>
              <a:r>
                <a:rPr lang="en-US" altLang="x-none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813077" name="Picture 5" descr="Sh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048000"/>
              <a:ext cx="147665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76325" y="4648200"/>
            <a:ext cx="4248150" cy="1989137"/>
            <a:chOff x="0" y="4716489"/>
            <a:chExt cx="4248150" cy="1989111"/>
          </a:xfrm>
        </p:grpSpPr>
        <p:sp>
          <p:nvSpPr>
            <p:cNvPr id="813074" name="TextBox 7"/>
            <p:cNvSpPr txBox="1">
              <a:spLocks noChangeArrowheads="1"/>
            </p:cNvSpPr>
            <p:nvPr/>
          </p:nvSpPr>
          <p:spPr bwMode="auto">
            <a:xfrm>
              <a:off x="0" y="4716489"/>
              <a:ext cx="4248150" cy="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400" dirty="0">
                  <a:solidFill>
                    <a:schemeClr val="bg1"/>
                  </a:solidFill>
                  <a:latin typeface="Arial" charset="0"/>
                </a:rPr>
                <a:t>3.   Teacher points to self </a:t>
              </a:r>
            </a:p>
          </p:txBody>
        </p:sp>
        <p:pic>
          <p:nvPicPr>
            <p:cNvPr id="813075" name="Picture 8" descr="Points to Self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160780"/>
              <a:ext cx="1066800" cy="154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779321" y="839676"/>
            <a:ext cx="4922197" cy="1578896"/>
            <a:chOff x="3371727" y="903269"/>
            <a:chExt cx="4703176" cy="1449527"/>
          </a:xfrm>
        </p:grpSpPr>
        <p:sp>
          <p:nvSpPr>
            <p:cNvPr id="813072" name="TextBox 2"/>
            <p:cNvSpPr txBox="1">
              <a:spLocks noChangeArrowheads="1"/>
            </p:cNvSpPr>
            <p:nvPr/>
          </p:nvSpPr>
          <p:spPr bwMode="auto">
            <a:xfrm>
              <a:off x="3371727" y="1213991"/>
              <a:ext cx="3886200" cy="327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Wingdings" charset="2"/>
                <a:buNone/>
              </a:pPr>
              <a:r>
                <a:rPr lang="en-US" altLang="x-none" sz="2400" dirty="0">
                  <a:solidFill>
                    <a:schemeClr val="bg1"/>
                  </a:solidFill>
                  <a:latin typeface="Arial" charset="0"/>
                </a:rPr>
                <a:t>4. Teacher points to class</a:t>
              </a:r>
            </a:p>
          </p:txBody>
        </p:sp>
        <p:pic>
          <p:nvPicPr>
            <p:cNvPr id="813073" name="Picture 11" descr="Points to cla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417" y="903269"/>
              <a:ext cx="1190486" cy="144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086600" y="2759415"/>
            <a:ext cx="3352800" cy="1727200"/>
            <a:chOff x="5562600" y="2895600"/>
            <a:chExt cx="3352800" cy="1727200"/>
          </a:xfrm>
        </p:grpSpPr>
        <p:sp>
          <p:nvSpPr>
            <p:cNvPr id="813070" name="TextBox 8"/>
            <p:cNvSpPr txBox="1">
              <a:spLocks noChangeArrowheads="1"/>
            </p:cNvSpPr>
            <p:nvPr/>
          </p:nvSpPr>
          <p:spPr bwMode="auto">
            <a:xfrm>
              <a:off x="5562600" y="2895600"/>
              <a:ext cx="3352800" cy="35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Wingdings" charset="2"/>
                <a:buAutoNum type="arabicPeriod" startAt="5"/>
              </a:pPr>
              <a:r>
                <a:rPr lang="ja-JP" altLang="en-US" sz="2400" dirty="0">
                  <a:solidFill>
                    <a:schemeClr val="bg1"/>
                  </a:solidFill>
                  <a:latin typeface="Arial" charset="0"/>
                </a:rPr>
                <a:t>“</a:t>
              </a:r>
              <a:r>
                <a:rPr lang="en-US" altLang="ja-JP" sz="2400" dirty="0">
                  <a:solidFill>
                    <a:schemeClr val="bg1"/>
                  </a:solidFill>
                  <a:latin typeface="Arial" charset="0"/>
                </a:rPr>
                <a:t>Ready</a:t>
              </a:r>
              <a:r>
                <a:rPr lang="ja-JP" altLang="en-US" sz="2400" dirty="0">
                  <a:solidFill>
                    <a:schemeClr val="bg1"/>
                  </a:solidFill>
                  <a:latin typeface="Arial" charset="0"/>
                </a:rPr>
                <a:t>”</a:t>
              </a:r>
              <a:r>
                <a:rPr lang="en-US" altLang="ja-JP" sz="2400" dirty="0">
                  <a:solidFill>
                    <a:schemeClr val="bg1"/>
                  </a:solidFill>
                  <a:latin typeface="Arial" charset="0"/>
                </a:rPr>
                <a:t> verbal cue </a:t>
              </a:r>
            </a:p>
          </p:txBody>
        </p:sp>
        <p:pic>
          <p:nvPicPr>
            <p:cNvPr id="813071" name="Picture 13" descr="Ready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220720"/>
              <a:ext cx="1752600" cy="140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086600" y="4648200"/>
            <a:ext cx="3962400" cy="1965326"/>
            <a:chOff x="5562600" y="4648199"/>
            <a:chExt cx="3962400" cy="1965003"/>
          </a:xfrm>
        </p:grpSpPr>
        <p:sp>
          <p:nvSpPr>
            <p:cNvPr id="813068" name="TextBox 17"/>
            <p:cNvSpPr txBox="1">
              <a:spLocks noChangeArrowheads="1"/>
            </p:cNvSpPr>
            <p:nvPr/>
          </p:nvSpPr>
          <p:spPr bwMode="auto">
            <a:xfrm>
              <a:off x="5562600" y="4648199"/>
              <a:ext cx="3962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400" dirty="0">
                  <a:solidFill>
                    <a:schemeClr val="bg1"/>
                  </a:solidFill>
                  <a:latin typeface="Arial" charset="0"/>
                </a:rPr>
                <a:t>6.  Students speak/respond</a:t>
              </a:r>
            </a:p>
          </p:txBody>
        </p:sp>
        <p:pic>
          <p:nvPicPr>
            <p:cNvPr id="813069" name="Picture 14" descr="Students speak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05400"/>
              <a:ext cx="1219200" cy="15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38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5" y="93305"/>
            <a:ext cx="120551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Basic </a:t>
            </a:r>
            <a:r>
              <a:rPr lang="en-US" altLang="x-none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Drills</a:t>
            </a:r>
            <a:br>
              <a:rPr lang="en-US" altLang="x-none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Introducing New Vocabulary</a:t>
            </a:r>
          </a:p>
        </p:txBody>
      </p:sp>
      <p:sp>
        <p:nvSpPr>
          <p:cNvPr id="81613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97546"/>
            <a:ext cx="9296400" cy="4114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Physical Response (TPR)</a:t>
            </a:r>
          </a:p>
          <a:p>
            <a:pPr>
              <a:buClr>
                <a:schemeClr val="bg1"/>
              </a:buClr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</a:t>
            </a:r>
          </a:p>
          <a:p>
            <a:pPr>
              <a:buClr>
                <a:schemeClr val="bg1"/>
              </a:buClr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Dictation</a:t>
            </a:r>
          </a:p>
          <a:p>
            <a:pPr eaLnBrk="1" hangingPunct="1">
              <a:buClr>
                <a:schemeClr val="tx1"/>
              </a:buClr>
              <a:buFont typeface="Wingdings" charset="2"/>
              <a:buNone/>
            </a:pPr>
            <a:endParaRPr lang="en-US" altLang="x-none" sz="14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None/>
            </a:pPr>
            <a:endParaRPr lang="en-US" altLang="x-none" sz="14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</a:pPr>
            <a:endParaRPr lang="en-US" altLang="x-none" sz="36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None/>
            </a:pPr>
            <a:endParaRPr lang="en-US" altLang="x-none" sz="1400" dirty="0">
              <a:ea typeface="ＭＳ Ｐゴシック" charset="-12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726752E-4EC1-8B42-99E1-BD73A1F07875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12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7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6555-212B-0E84-6753-4563E76C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287E-2243-4493-877F-740E1968C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24112-364A-CDDA-960D-5B4BD04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BCBDA-46D1-E35A-50B7-DFD9B82F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F47B-AA78-8941-AB0F-0D34AF04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B0C8B012-3F67-8E8D-CE45-CCD5A5C69584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57538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Physical Response Procedure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6BB45D2B-44BE-AED1-89A6-82A7DC37E58A}"/>
              </a:ext>
            </a:extLst>
          </p:cNvPr>
          <p:cNvSpPr txBox="1">
            <a:spLocks noChangeArrowheads="1"/>
          </p:cNvSpPr>
          <p:nvPr/>
        </p:nvSpPr>
        <p:spPr>
          <a:xfrm>
            <a:off x="102636" y="974724"/>
            <a:ext cx="11998320" cy="5381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450" indent="-806450">
              <a:buFont typeface="Arial"/>
              <a:buNone/>
            </a:pPr>
            <a:r>
              <a:rPr lang="en-US" altLang="x-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says vocabulary word several times, shows picture, places picture where all students can see it. (Repeats until all the vocabulary words are displayed)   </a:t>
            </a:r>
          </a:p>
          <a:p>
            <a:pPr indent="174625">
              <a:buFont typeface="Wingdings" charset="2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watch</a:t>
            </a:r>
          </a:p>
          <a:p>
            <a:pPr marL="0" indent="0">
              <a:buFont typeface="Arial"/>
              <a:buNone/>
            </a:pPr>
            <a:r>
              <a:rPr lang="en-US" altLang="x-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gives a command, then models action  </a:t>
            </a:r>
          </a:p>
          <a:p>
            <a:pPr indent="233363">
              <a:buFont typeface="Wingdings" charset="2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 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watch</a:t>
            </a:r>
          </a:p>
          <a:p>
            <a:pPr marL="0" indent="0">
              <a:buFont typeface="Arial"/>
              <a:buNone/>
            </a:pPr>
            <a:r>
              <a:rPr lang="en-US" altLang="x-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gives command, then models action – </a:t>
            </a:r>
          </a:p>
          <a:p>
            <a:pPr marL="0" indent="0">
              <a:buFont typeface="Arial"/>
              <a:buNone/>
              <a:tabLst>
                <a:tab pos="735013" algn="l"/>
              </a:tabLst>
            </a:pP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Gestures for students to do the action.</a:t>
            </a:r>
          </a:p>
          <a:p>
            <a:pPr indent="174625">
              <a:buFont typeface="Wingdings" charset="2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 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action together, but Ss. don</a:t>
            </a:r>
            <a:r>
              <a:rPr lang="en-US" altLang="en-U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speak</a:t>
            </a:r>
          </a:p>
          <a:p>
            <a:pPr marL="0" indent="0">
              <a:buFont typeface="Arial"/>
              <a:buNone/>
            </a:pPr>
            <a:r>
              <a:rPr lang="en-US" altLang="x-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 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gives command, but does NOT do action</a:t>
            </a:r>
          </a:p>
          <a:p>
            <a:pPr indent="174625">
              <a:buFont typeface="Wingdings" charset="2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action but don</a:t>
            </a:r>
            <a:r>
              <a:rPr lang="en-US" altLang="en-U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speak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611D-93E1-B0CB-E6F1-108ADCC2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20369-E365-ACE9-C7A7-6D28BEDC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583FC-CB84-3CDD-23E7-B70E0C9A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2ACC2-016F-4233-84AB-F602E1C3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CC9B-7E16-A96D-1AEA-83F77D3B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9A20EEBA-7A59-2A9A-D98A-1D9ADAB07FBD}"/>
              </a:ext>
            </a:extLst>
          </p:cNvPr>
          <p:cNvSpPr txBox="1">
            <a:spLocks noChangeArrowheads="1"/>
          </p:cNvSpPr>
          <p:nvPr/>
        </p:nvSpPr>
        <p:spPr>
          <a:xfrm>
            <a:off x="-29137" y="0"/>
            <a:ext cx="12192001" cy="1276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Physical Response - practice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9E28D-FDA4-092F-87D8-BA257435A024}"/>
              </a:ext>
            </a:extLst>
          </p:cNvPr>
          <p:cNvSpPr/>
          <p:nvPr/>
        </p:nvSpPr>
        <p:spPr>
          <a:xfrm>
            <a:off x="505537" y="1576322"/>
            <a:ext cx="10759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Hold up picture and say the word 5 times – put it on the wall or lay it on the table. (Repeat with all pictures.)</a:t>
            </a:r>
          </a:p>
          <a:p>
            <a:pPr marL="461963" indent="-461963"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Say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point to… 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a picture. Do the action. (Repeat with all pictures.)</a:t>
            </a:r>
          </a:p>
          <a:p>
            <a:pPr marL="461963" indent="-461963"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Say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point to…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a picture. (Gesture for students to do it with you. Repeat for all pictures.)</a:t>
            </a:r>
          </a:p>
          <a:p>
            <a:pPr marL="461963" indent="-461963"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4. 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Say “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point to … 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gesture for students to do the action but teacher does not do the action. (Repeat for all pictures.)</a:t>
            </a:r>
          </a:p>
        </p:txBody>
      </p:sp>
    </p:spTree>
    <p:extLst>
      <p:ext uri="{BB962C8B-B14F-4D97-AF65-F5344CB8AC3E}">
        <p14:creationId xmlns:p14="http://schemas.microsoft.com/office/powerpoint/2010/main" val="413063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B17B-1BD6-75D0-3B63-B8235820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0FDD-906F-599D-4FC4-67A879B2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001EF-046B-A60B-72AE-539B0F65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502A7-AD82-8D0D-5DB0-9AEF4522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A14E-700C-AC65-AF1F-EEAEE691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61E59613-2DF6-88E9-39E3-D5368F7F7D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199"/>
            <a:ext cx="1219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 – Words Procedure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0AC03A39-2F33-7932-8D55-403BC48B9DA4}"/>
              </a:ext>
            </a:extLst>
          </p:cNvPr>
          <p:cNvSpPr txBox="1">
            <a:spLocks noChangeArrowheads="1"/>
          </p:cNvSpPr>
          <p:nvPr/>
        </p:nvSpPr>
        <p:spPr>
          <a:xfrm>
            <a:off x="6371617" y="1142999"/>
            <a:ext cx="5610586" cy="4960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/>
              <a:buNone/>
            </a:pPr>
            <a:r>
              <a:rPr lang="en-US" altLang="x-none" sz="32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</a:t>
            </a:r>
          </a:p>
          <a:p>
            <a:pPr marL="0" indent="0">
              <a:buClr>
                <a:schemeClr val="tx1"/>
              </a:buClr>
              <a:buFont typeface="Arial"/>
              <a:buNone/>
            </a:pPr>
            <a:r>
              <a:rPr lang="en-US" altLang="x-none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32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Ready?</a:t>
            </a:r>
            <a:endParaRPr lang="en-US" altLang="x-none" sz="3200" i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11113">
              <a:buClr>
                <a:schemeClr val="tx1"/>
              </a:buClr>
              <a:buFont typeface="Arial"/>
              <a:buNone/>
            </a:pPr>
            <a:r>
              <a:rPr lang="en-US" altLang="x-none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listen</a:t>
            </a:r>
          </a:p>
          <a:p>
            <a:pPr marL="0" indent="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 sz="32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chemeClr val="tx1"/>
              </a:buClr>
              <a:buFont typeface="Arial"/>
              <a:buNone/>
            </a:pPr>
            <a:r>
              <a:rPr lang="en-US" altLang="x-none" sz="32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4.</a:t>
            </a:r>
          </a:p>
          <a:p>
            <a:pPr marL="514350" indent="-514350">
              <a:buClr>
                <a:schemeClr val="tx1"/>
              </a:buClr>
              <a:buFont typeface="Arial"/>
              <a:buNone/>
            </a:pPr>
            <a:r>
              <a:rPr lang="en-US" altLang="x-none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(gestures to self) says word</a:t>
            </a:r>
          </a:p>
          <a:p>
            <a:pPr marL="514350" indent="-514350">
              <a:buClr>
                <a:schemeClr val="tx1"/>
              </a:buClr>
              <a:buFont typeface="Arial"/>
              <a:buNone/>
            </a:pP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gestures students to respond</a:t>
            </a:r>
          </a:p>
          <a:p>
            <a:pPr marL="514350" indent="-514350">
              <a:buClr>
                <a:schemeClr val="tx1"/>
              </a:buClr>
              <a:buFont typeface="Arial"/>
              <a:buNone/>
            </a:pPr>
            <a:r>
              <a:rPr lang="en-US" altLang="x-none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repeat word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E9E01-9B83-2D28-36DA-ED228B3B7AC9}"/>
              </a:ext>
            </a:extLst>
          </p:cNvPr>
          <p:cNvSpPr txBox="1"/>
          <p:nvPr/>
        </p:nvSpPr>
        <p:spPr>
          <a:xfrm>
            <a:off x="309333" y="1395432"/>
            <a:ext cx="578666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x-none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</a:t>
            </a:r>
          </a:p>
          <a:p>
            <a:pPr>
              <a:buClr>
                <a:schemeClr val="tx1"/>
              </a:buClr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says word 5 times</a:t>
            </a:r>
          </a:p>
          <a:p>
            <a:pPr indent="58738">
              <a:buClr>
                <a:schemeClr val="tx1"/>
              </a:buClr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listen</a:t>
            </a:r>
          </a:p>
          <a:p>
            <a:pPr indent="230188">
              <a:buClr>
                <a:schemeClr val="tx1"/>
              </a:buClr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indent="17463">
              <a:buClr>
                <a:schemeClr val="tx1"/>
              </a:buClr>
            </a:pPr>
            <a:r>
              <a:rPr lang="en-US" altLang="x-none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</a:t>
            </a:r>
          </a:p>
          <a:p>
            <a:pPr>
              <a:buClr>
                <a:schemeClr val="tx1"/>
              </a:buClr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(gestures to self) says word </a:t>
            </a:r>
          </a:p>
          <a:p>
            <a:pPr>
              <a:buClr>
                <a:schemeClr val="tx1"/>
              </a:buClr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(gestures to Ss.) says word </a:t>
            </a:r>
          </a:p>
          <a:p>
            <a:pPr>
              <a:buClr>
                <a:schemeClr val="tx1"/>
              </a:buClr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listen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35A5-9328-D872-28F2-E753B3C7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8E48-7D96-4419-E920-36B910796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73740-DE31-A994-FAAE-17802571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9D74B-AB15-BE09-E846-4E29133F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Mission Board/Send Relief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3EA10-7DA7-148E-4AB7-D827B52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DF5-7E50-724E-963C-153B0F78F7F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69A95827-8CDC-BB52-5B66-F4D942C0B275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-1905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Repetition- practice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5B440165-7521-45E1-A765-A2CB463C48EA}"/>
              </a:ext>
            </a:extLst>
          </p:cNvPr>
          <p:cNvSpPr txBox="1">
            <a:spLocks noChangeArrowheads="1"/>
          </p:cNvSpPr>
          <p:nvPr/>
        </p:nvSpPr>
        <p:spPr>
          <a:xfrm>
            <a:off x="5036197" y="1066800"/>
            <a:ext cx="6767875" cy="516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altLang="x-none">
                <a:solidFill>
                  <a:srgbClr val="FF0000"/>
                </a:solidFill>
                <a:ea typeface="ＭＳ Ｐゴシック" charset="-128"/>
                <a:cs typeface="Arial" charset="0"/>
              </a:rPr>
              <a:t>1.</a:t>
            </a:r>
            <a:r>
              <a:rPr lang="en-US" altLang="x-none">
                <a:solidFill>
                  <a:schemeClr val="bg1"/>
                </a:solidFill>
                <a:ea typeface="ＭＳ Ｐゴシック" charset="-128"/>
                <a:cs typeface="Arial" charset="0"/>
              </a:rPr>
              <a:t>	T: (Repeat 5 times) </a:t>
            </a:r>
            <a:r>
              <a:rPr lang="en-US" altLang="x-none" i="1">
                <a:solidFill>
                  <a:schemeClr val="bg1"/>
                </a:solidFill>
                <a:ea typeface="Arial" charset="0"/>
                <a:cs typeface="Arial" charset="0"/>
              </a:rPr>
              <a:t>a cold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rgbClr val="FF0000"/>
                </a:solidFill>
                <a:ea typeface="Arial" charset="0"/>
                <a:cs typeface="Arial" charset="0"/>
              </a:rPr>
              <a:t> 2.	</a:t>
            </a: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T: (gestures to self) </a:t>
            </a:r>
            <a:r>
              <a:rPr lang="en-US" altLang="x-none" i="1">
                <a:solidFill>
                  <a:schemeClr val="bg1"/>
                </a:solidFill>
                <a:ea typeface="Arial" charset="0"/>
                <a:cs typeface="Arial" charset="0"/>
              </a:rPr>
              <a:t>a cold</a:t>
            </a: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  </a:t>
            </a:r>
          </a:p>
          <a:p>
            <a:pPr marL="125730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(gestures to Ss.) </a:t>
            </a:r>
            <a:r>
              <a:rPr lang="en-US" altLang="x-none" i="1">
                <a:solidFill>
                  <a:schemeClr val="bg1"/>
                </a:solidFill>
                <a:ea typeface="Arial" charset="0"/>
                <a:cs typeface="Arial" charset="0"/>
              </a:rPr>
              <a:t>a cold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altLang="x-none">
                <a:solidFill>
                  <a:srgbClr val="FF0000"/>
                </a:solidFill>
                <a:ea typeface="Arial" charset="0"/>
                <a:cs typeface="Arial" charset="0"/>
              </a:rPr>
              <a:t>3.</a:t>
            </a: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	T: </a:t>
            </a:r>
            <a:r>
              <a:rPr lang="en-US" altLang="x-none" i="1">
                <a:solidFill>
                  <a:schemeClr val="bg1"/>
                </a:solidFill>
                <a:ea typeface="Arial" charset="0"/>
                <a:cs typeface="Arial" charset="0"/>
              </a:rPr>
              <a:t>Ready?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Wingdings" charset="2"/>
              <a:buChar char="§"/>
            </a:pPr>
            <a:endParaRPr lang="en-US" altLang="x-none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rgbClr val="FF0000"/>
                </a:solidFill>
                <a:ea typeface="Arial" charset="0"/>
                <a:cs typeface="Arial" charset="0"/>
              </a:rPr>
              <a:t> 4.</a:t>
            </a: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	T: (gestures to self) </a:t>
            </a:r>
            <a:r>
              <a:rPr lang="en-US" altLang="x-none" i="1">
                <a:solidFill>
                  <a:schemeClr val="bg1"/>
                </a:solidFill>
                <a:ea typeface="Arial" charset="0"/>
                <a:cs typeface="Arial" charset="0"/>
              </a:rPr>
              <a:t>a cold </a:t>
            </a:r>
          </a:p>
          <a:p>
            <a:pPr marL="125730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Gesture students to respond</a:t>
            </a:r>
          </a:p>
          <a:p>
            <a:pPr marL="125730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65188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chemeClr val="bg1"/>
                </a:solidFill>
                <a:ea typeface="ＭＳ Ｐゴシック" charset="-128"/>
                <a:cs typeface="Arial" charset="0"/>
              </a:rPr>
              <a:t>	Ss: </a:t>
            </a:r>
            <a:r>
              <a:rPr lang="en-US" altLang="x-none" i="1">
                <a:solidFill>
                  <a:schemeClr val="bg1"/>
                </a:solidFill>
                <a:ea typeface="ＭＳ Ｐゴシック" charset="-128"/>
                <a:cs typeface="Arial" charset="0"/>
              </a:rPr>
              <a:t>a cold</a:t>
            </a:r>
            <a:endParaRPr lang="en-US" altLang="x-none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5552B-C09A-7D0E-09CD-3A2D3B7D9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8" y="1066800"/>
            <a:ext cx="4319708" cy="26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6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54477" y="0"/>
            <a:ext cx="11637523" cy="64364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Dictation Drill Procedure</a:t>
            </a:r>
          </a:p>
        </p:txBody>
      </p:sp>
      <p:sp>
        <p:nvSpPr>
          <p:cNvPr id="325637" name="Rectangle 3"/>
          <p:cNvSpPr>
            <a:spLocks noGrp="1" noChangeArrowheads="1"/>
          </p:cNvSpPr>
          <p:nvPr>
            <p:ph idx="1"/>
          </p:nvPr>
        </p:nvSpPr>
        <p:spPr>
          <a:xfrm>
            <a:off x="226979" y="468549"/>
            <a:ext cx="11965021" cy="572797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Wingdings" charset="2"/>
              <a:buAutoNum type="arabicPeriod"/>
            </a:pP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writes words in numbered list form.</a:t>
            </a:r>
          </a:p>
          <a:p>
            <a:pPr marL="514350" indent="-514350" eaLnBrk="1" hangingPunct="1">
              <a:buFont typeface="Wingdings" charset="2"/>
              <a:buAutoNum type="arabicPeriod"/>
            </a:pP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indicates that Ss. should copy the words                                                                </a:t>
            </a: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 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Write the numbered words</a:t>
            </a:r>
          </a:p>
          <a:p>
            <a:pPr marL="457200" indent="-457200" eaLnBrk="1" hangingPunct="1">
              <a:buAutoNum type="arabicPeriod" startAt="3"/>
            </a:pP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Points to a number, says the number; Points to the word and says it</a:t>
            </a:r>
          </a:p>
          <a:p>
            <a:pPr marL="0" indent="0" eaLnBrk="1" hangingPunct="1"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Repeat the number and the word (Do this for all numbers and words)</a:t>
            </a:r>
          </a:p>
          <a:p>
            <a:pPr marL="457200" indent="-457200">
              <a:buAutoNum type="arabicPeriod" startAt="4"/>
            </a:pP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self) says a word out of sequence</a:t>
            </a:r>
          </a:p>
          <a:p>
            <a:pPr marL="0" indent="0"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Ss) says the corresponding number</a:t>
            </a:r>
          </a:p>
          <a:p>
            <a:pPr marL="0" indent="0" eaLnBrk="1" hangingPunct="1"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listen </a:t>
            </a:r>
            <a:r>
              <a:rPr lang="en-US" altLang="x-none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(Repeat this word/number sequence with a different word/number.)</a:t>
            </a:r>
          </a:p>
          <a:p>
            <a:pPr marL="0" indent="0" eaLnBrk="1" hangingPunct="1"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Ready?</a:t>
            </a:r>
          </a:p>
          <a:p>
            <a:pPr marL="0" indent="0" eaLnBrk="1" hangingPunct="1"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says word out of sequence (Does NOT point to it)</a:t>
            </a:r>
          </a:p>
          <a:p>
            <a:pPr marL="0" indent="0" eaLnBrk="1" hangingPunct="1"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Respond with corresponding number </a:t>
            </a:r>
            <a:r>
              <a:rPr lang="en-US" altLang="x-none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(Repeat with all words)</a:t>
            </a:r>
          </a:p>
          <a:p>
            <a:pPr marL="457200" indent="-457200" eaLnBrk="1" hangingPunct="1">
              <a:buAutoNum type="arabicPeriod" startAt="5"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Reverses what was done in Step 4; say number and Ss respond with word.</a:t>
            </a:r>
          </a:p>
          <a:p>
            <a:pPr marL="457200" indent="-457200" eaLnBrk="1" hangingPunct="1">
              <a:buAutoNum type="arabicPeriod" startAt="5"/>
            </a:pPr>
            <a:r>
              <a:rPr lang="en-US" altLang="x-non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asks Ss to write numbers, then dictates words in random order for Ss to write.</a:t>
            </a:r>
          </a:p>
          <a:p>
            <a:pPr marL="0" indent="0" eaLnBrk="1" hangingPunct="1"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14400" lvl="2" indent="0">
              <a:buNone/>
            </a:pPr>
            <a:endParaRPr lang="en-US" altLang="x-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>
              <a:buNone/>
            </a:pPr>
            <a:endParaRPr lang="en-US" altLang="x-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>
              <a:buNone/>
            </a:pPr>
            <a: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					</a:t>
            </a: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altLang="x-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155FED3-0810-F748-A0C4-7E38BF1D41BF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17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47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Review: Basic Drills for Teaching New Vocabulary</a:t>
            </a:r>
          </a:p>
        </p:txBody>
      </p:sp>
      <p:sp>
        <p:nvSpPr>
          <p:cNvPr id="822277" name="Rectangle 1027"/>
          <p:cNvSpPr>
            <a:spLocks noGrp="1" noChangeArrowheads="1"/>
          </p:cNvSpPr>
          <p:nvPr>
            <p:ph idx="1"/>
          </p:nvPr>
        </p:nvSpPr>
        <p:spPr>
          <a:xfrm>
            <a:off x="528072" y="1447800"/>
            <a:ext cx="10443677" cy="4724400"/>
          </a:xfrm>
        </p:spPr>
        <p:txBody>
          <a:bodyPr>
            <a:normAutofit fontScale="85000" lnSpcReduction="10000"/>
          </a:bodyPr>
          <a:lstStyle/>
          <a:p>
            <a:pPr marL="11113" indent="-11113">
              <a:lnSpc>
                <a:spcPct val="110000"/>
              </a:lnSpc>
              <a:buNone/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Physical Response (TPR) – students do not speak, but perform actions to show comprehension of new words</a:t>
            </a:r>
          </a:p>
          <a:p>
            <a:pPr marL="11113" indent="-11113">
              <a:buNone/>
            </a:pPr>
            <a:endParaRPr lang="en-US" altLang="x-none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1113" indent="-11113" algn="just">
              <a:lnSpc>
                <a:spcPct val="120000"/>
              </a:lnSpc>
              <a:buNone/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 (words) – students practice saying the new words</a:t>
            </a:r>
          </a:p>
          <a:p>
            <a:pPr marL="11113" indent="-11113" algn="just">
              <a:lnSpc>
                <a:spcPct val="120000"/>
              </a:lnSpc>
              <a:buNone/>
            </a:pPr>
            <a:endParaRPr lang="en-US" altLang="x-none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1113" indent="-11113" algn="just">
              <a:lnSpc>
                <a:spcPct val="120000"/>
              </a:lnSpc>
              <a:buNone/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Dictation – students practice reading and writing the new words</a:t>
            </a:r>
          </a:p>
          <a:p>
            <a:pPr marL="533400" indent="-533400">
              <a:buNone/>
            </a:pPr>
            <a:r>
              <a:rPr lang="en-US" altLang="x-none" sz="2400" dirty="0">
                <a:solidFill>
                  <a:schemeClr val="bg1"/>
                </a:solidFill>
                <a:ea typeface="ＭＳ Ｐゴシック" charset="-128"/>
              </a:rPr>
              <a:t>               </a:t>
            </a:r>
            <a:r>
              <a:rPr lang="en-US" altLang="x-none" sz="1800" i="1" dirty="0">
                <a:solidFill>
                  <a:schemeClr val="bg1"/>
                </a:solidFill>
                <a:ea typeface="ＭＳ Ｐゴシック" charset="-128"/>
              </a:rPr>
              <a:t> </a:t>
            </a:r>
            <a:endParaRPr lang="en-US" altLang="x-none" sz="24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EC71B19-6BD8-4648-909E-3B945F322FA4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18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3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ESL Lesson Plan Section</a:t>
            </a:r>
            <a:b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Sentences using new vocabulary words</a:t>
            </a:r>
          </a:p>
        </p:txBody>
      </p:sp>
      <p:sp>
        <p:nvSpPr>
          <p:cNvPr id="823301" name="Rectangle 1027"/>
          <p:cNvSpPr>
            <a:spLocks noGrp="1" noChangeArrowheads="1"/>
          </p:cNvSpPr>
          <p:nvPr>
            <p:ph idx="1"/>
          </p:nvPr>
        </p:nvSpPr>
        <p:spPr>
          <a:xfrm>
            <a:off x="4476750" y="1905000"/>
            <a:ext cx="6172200" cy="4724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x-none" sz="2400">
                <a:ea typeface="ＭＳ Ｐゴシック" charset="-128"/>
              </a:rPr>
              <a:t>               </a:t>
            </a:r>
            <a:r>
              <a:rPr lang="en-US" altLang="x-none" sz="1800" i="1">
                <a:ea typeface="ＭＳ Ｐゴシック" charset="-128"/>
              </a:rPr>
              <a:t> </a:t>
            </a:r>
            <a:endParaRPr lang="en-US" altLang="x-none" sz="2400"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6FCF152-1E0B-6B45-B3F6-5A9F4F5DA734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19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2413"/>
            <a:ext cx="10694858" cy="34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50000"/>
              </a:schemeClr>
            </a:gs>
            <a:gs pos="59000">
              <a:schemeClr val="bg2">
                <a:lumMod val="75000"/>
              </a:schemeClr>
            </a:gs>
            <a:gs pos="4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1" name="Rectangle 7"/>
          <p:cNvSpPr>
            <a:spLocks noGrp="1" noChangeArrowheads="1"/>
          </p:cNvSpPr>
          <p:nvPr>
            <p:ph idx="1"/>
          </p:nvPr>
        </p:nvSpPr>
        <p:spPr>
          <a:xfrm>
            <a:off x="1743198" y="1341912"/>
            <a:ext cx="8610600" cy="3581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x-none" sz="32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Adult Reading and Writing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32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Tutoring Children and Youth</a:t>
            </a:r>
          </a:p>
          <a:p>
            <a:pPr eaLnBrk="1" hangingPunct="1">
              <a:lnSpc>
                <a:spcPct val="90000"/>
              </a:lnSpc>
            </a:pPr>
            <a:endParaRPr lang="en-US" altLang="x-none" sz="32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English as a Second Language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latin typeface="Arial" charset="0"/>
                <a:ea typeface="Arial" charset="0"/>
                <a:cs typeface="Arial" charset="0"/>
              </a:rPr>
              <a:t>        </a:t>
            </a:r>
          </a:p>
        </p:txBody>
      </p:sp>
      <p:sp>
        <p:nvSpPr>
          <p:cNvPr id="70553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latin typeface="Arial" charset="0"/>
                <a:ea typeface="Arial" charset="0"/>
                <a:cs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North American Mission Board/Send Relief</a:t>
            </a:r>
          </a:p>
        </p:txBody>
      </p:sp>
      <p:sp>
        <p:nvSpPr>
          <p:cNvPr id="70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DF932D3-3DF4-D54A-BF9D-DC63F3D8F67D}" type="slidenum">
              <a:rPr lang="en-US" altLang="x-none" sz="1400">
                <a:latin typeface="Arial" charset="0"/>
                <a:ea typeface="Arial" charset="0"/>
                <a:cs typeface="Arial" charset="0"/>
              </a:rPr>
              <a:pPr eaLnBrk="1" hangingPunct="1"/>
              <a:t>2</a:t>
            </a:fld>
            <a:endParaRPr lang="en-US" altLang="x-none" sz="1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554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95003" y="0"/>
            <a:ext cx="12287003" cy="13419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latin typeface="Arial" charset="0"/>
                <a:ea typeface="Arial" charset="0"/>
                <a:cs typeface="Arial" charset="0"/>
              </a:rPr>
              <a:t>Three Literacy Missions Ministries</a:t>
            </a:r>
          </a:p>
        </p:txBody>
      </p:sp>
    </p:spTree>
    <p:extLst>
      <p:ext uri="{BB962C8B-B14F-4D97-AF65-F5344CB8AC3E}">
        <p14:creationId xmlns:p14="http://schemas.microsoft.com/office/powerpoint/2010/main" val="3738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Basic Teaching Drills</a:t>
            </a:r>
            <a:b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Using New Vocabulary </a:t>
            </a:r>
            <a:r>
              <a:rPr lang="en-US" altLang="x-none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Sentences</a:t>
            </a:r>
            <a:endParaRPr lang="en-US" altLang="x-none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4325" name="Rectangle 1027"/>
          <p:cNvSpPr>
            <a:spLocks noGrp="1" noChangeArrowheads="1"/>
          </p:cNvSpPr>
          <p:nvPr>
            <p:ph idx="1"/>
          </p:nvPr>
        </p:nvSpPr>
        <p:spPr>
          <a:xfrm>
            <a:off x="1193541" y="1806575"/>
            <a:ext cx="9804918" cy="4114800"/>
          </a:xfrm>
        </p:spPr>
        <p:txBody>
          <a:bodyPr>
            <a:normAutofit/>
          </a:bodyPr>
          <a:lstStyle/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 of Sentences</a:t>
            </a:r>
          </a:p>
          <a:p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Substitution</a:t>
            </a:r>
          </a:p>
          <a:p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Question/Answer</a:t>
            </a:r>
          </a:p>
          <a:p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Chain Drill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F70E649-5AAE-2F47-A290-1D93243F9098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20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5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BD906F1-CE97-544E-B700-917E558A6F8D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21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70154C-2F36-5EFE-52C0-F6C55386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B2E1E3-D7B1-5469-D43B-0F0072AA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026">
            <a:extLst>
              <a:ext uri="{FF2B5EF4-FFF2-40B4-BE49-F238E27FC236}">
                <a16:creationId xmlns:a16="http://schemas.microsoft.com/office/drawing/2014/main" id="{2B76F8BE-61FE-4F68-72F5-710B13EC463A}"/>
              </a:ext>
            </a:extLst>
          </p:cNvPr>
          <p:cNvSpPr txBox="1">
            <a:spLocks noChangeArrowheads="1"/>
          </p:cNvSpPr>
          <p:nvPr/>
        </p:nvSpPr>
        <p:spPr>
          <a:xfrm>
            <a:off x="-37289" y="-136118"/>
            <a:ext cx="1199916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 – sentence using new word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A82ED8C4-BD44-0B00-3ABC-81C5BA1E9D79}"/>
              </a:ext>
            </a:extLst>
          </p:cNvPr>
          <p:cNvSpPr txBox="1">
            <a:spLocks noChangeArrowheads="1"/>
          </p:cNvSpPr>
          <p:nvPr/>
        </p:nvSpPr>
        <p:spPr>
          <a:xfrm>
            <a:off x="273699" y="1385970"/>
            <a:ext cx="5688595" cy="497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</a:t>
            </a:r>
          </a:p>
          <a:p>
            <a:pPr marL="458788" indent="-458788"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says the sentence 2 or 3 times</a:t>
            </a:r>
          </a:p>
          <a:p>
            <a:pPr marL="17463" indent="-6350"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listen</a:t>
            </a:r>
          </a:p>
          <a:p>
            <a:pPr marL="17463" indent="441325"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8788" indent="-458788"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</a:t>
            </a: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8788" indent="-458788"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self) says the sentence </a:t>
            </a:r>
          </a:p>
          <a:p>
            <a:pPr marL="403225" indent="-403225"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(gestures to Ss.) says the sentence</a:t>
            </a:r>
          </a:p>
          <a:p>
            <a:pPr marL="58738" indent="0"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listen</a:t>
            </a:r>
            <a:endParaRPr lang="en-US" altLang="x-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AB106-693F-DCC2-7B4B-F1D0A5ED9BAB}"/>
              </a:ext>
            </a:extLst>
          </p:cNvPr>
          <p:cNvSpPr txBox="1"/>
          <p:nvPr/>
        </p:nvSpPr>
        <p:spPr>
          <a:xfrm>
            <a:off x="5962293" y="1385970"/>
            <a:ext cx="59995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4.</a:t>
            </a:r>
            <a:endParaRPr lang="en-US" altLang="x-none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Ready?</a:t>
            </a:r>
            <a:endParaRPr lang="en-US" altLang="x-none" sz="28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indent="11113"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Listen</a:t>
            </a:r>
          </a:p>
          <a:p>
            <a:pPr>
              <a:buClr>
                <a:schemeClr val="tx1"/>
              </a:buClr>
            </a:pPr>
            <a:endParaRPr lang="en-US" altLang="x-none" sz="28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5.</a:t>
            </a:r>
            <a:endParaRPr lang="en-US" altLang="x-none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 sz="28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altLang="x-none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self) says the  sentence</a:t>
            </a:r>
          </a:p>
          <a:p>
            <a:pPr marL="458788" indent="-458788"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Gestures for students to respond.</a:t>
            </a:r>
          </a:p>
          <a:p>
            <a:pPr indent="11113"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Ss</a:t>
            </a:r>
            <a:r>
              <a:rPr lang="en-US" altLang="x-none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repeat sentence</a:t>
            </a:r>
          </a:p>
          <a:p>
            <a:pPr indent="11113">
              <a:buClr>
                <a:schemeClr val="tx1"/>
              </a:buClr>
            </a:pPr>
            <a:endParaRPr lang="en-US" altLang="x-none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indent="11113">
              <a:buClr>
                <a:schemeClr val="tx1"/>
              </a:buClr>
            </a:pPr>
            <a:r>
              <a:rPr lang="en-US" altLang="x-none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Repeat step 5  three times.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9B0B41-2992-BA1E-54B3-69D40C88631B}"/>
              </a:ext>
            </a:extLst>
          </p:cNvPr>
          <p:cNvSpPr txBox="1"/>
          <p:nvPr/>
        </p:nvSpPr>
        <p:spPr>
          <a:xfrm>
            <a:off x="-37289" y="665019"/>
            <a:ext cx="122292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FFFF"/>
                </a:solidFill>
              </a:rPr>
              <a:t>.Set the pattern – say sentence for each picture.</a:t>
            </a:r>
          </a:p>
        </p:txBody>
      </p:sp>
    </p:spTree>
    <p:extLst>
      <p:ext uri="{BB962C8B-B14F-4D97-AF65-F5344CB8AC3E}">
        <p14:creationId xmlns:p14="http://schemas.microsoft.com/office/powerpoint/2010/main" val="2525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  <p:bldP spid="15" grpId="1" uiExpand="1" build="allAtOnce"/>
      <p:bldP spid="16" grpId="0"/>
      <p:bldP spid="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D8CDA52-5D62-544E-8214-D8C358F36152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22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BB09281-8B16-45C1-20B8-6811906CE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026">
            <a:extLst>
              <a:ext uri="{FF2B5EF4-FFF2-40B4-BE49-F238E27FC236}">
                <a16:creationId xmlns:a16="http://schemas.microsoft.com/office/drawing/2014/main" id="{3F5B6CA7-3381-35E9-0ADB-66B782A796EF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-129303"/>
            <a:ext cx="12055151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 of Sentences - Practice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67B7C4D-0AF0-4B18-043D-5BC4D081A4EC}"/>
              </a:ext>
            </a:extLst>
          </p:cNvPr>
          <p:cNvSpPr txBox="1">
            <a:spLocks/>
          </p:cNvSpPr>
          <p:nvPr/>
        </p:nvSpPr>
        <p:spPr>
          <a:xfrm>
            <a:off x="5562665" y="659072"/>
            <a:ext cx="2590735" cy="133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x-none" sz="2000">
                <a:solidFill>
                  <a:schemeClr val="bg1"/>
                </a:solidFill>
                <a:ea typeface="ＭＳ Ｐゴシック" charset="-128"/>
              </a:rPr>
              <a:t>I have a cold</a:t>
            </a:r>
          </a:p>
          <a:p>
            <a:pPr marL="0" indent="0">
              <a:buFont typeface="Arial"/>
              <a:buNone/>
            </a:pPr>
            <a:r>
              <a:rPr lang="en-US" altLang="x-none" sz="2000">
                <a:solidFill>
                  <a:schemeClr val="bg1"/>
                </a:solidFill>
                <a:ea typeface="ＭＳ Ｐゴシック" charset="-128"/>
              </a:rPr>
              <a:t>I have a cough</a:t>
            </a:r>
          </a:p>
          <a:p>
            <a:pPr marL="0" indent="0">
              <a:buFont typeface="Arial"/>
              <a:buNone/>
            </a:pPr>
            <a:r>
              <a:rPr lang="en-US" altLang="x-none" sz="2000">
                <a:solidFill>
                  <a:schemeClr val="bg1"/>
                </a:solidFill>
                <a:ea typeface="ＭＳ Ｐゴシック" charset="-128"/>
              </a:rPr>
              <a:t>I have a headache.</a:t>
            </a:r>
            <a:endParaRPr lang="en-US" altLang="x-none" sz="2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C5C475-8256-A0A0-65AE-34121CC97738}"/>
              </a:ext>
            </a:extLst>
          </p:cNvPr>
          <p:cNvSpPr/>
          <p:nvPr/>
        </p:nvSpPr>
        <p:spPr>
          <a:xfrm>
            <a:off x="4497355" y="1890089"/>
            <a:ext cx="7557795" cy="413036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en-US" altLang="x-none" sz="32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x-none" sz="3200" dirty="0">
                <a:solidFill>
                  <a:schemeClr val="bg1"/>
                </a:solidFill>
                <a:latin typeface="+mn-lt"/>
              </a:rPr>
              <a:t>T: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</a:rPr>
              <a:t>I have a cold. (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</a:rPr>
              <a:t>Repeat 3 times.)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altLang="x-none" sz="3200" dirty="0">
                <a:solidFill>
                  <a:srgbClr val="FF0000"/>
                </a:solidFill>
                <a:latin typeface="+mn-lt"/>
              </a:rPr>
              <a:t>3. </a:t>
            </a:r>
            <a:r>
              <a:rPr lang="en-US" altLang="x-none" sz="3200" dirty="0">
                <a:solidFill>
                  <a:schemeClr val="bg1"/>
                </a:solidFill>
                <a:latin typeface="+mn-lt"/>
              </a:rPr>
              <a:t>T: (gestures to self)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</a:rPr>
              <a:t>I have a cold.</a:t>
            </a:r>
            <a:endParaRPr lang="en-US" altLang="x-none" sz="32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altLang="x-none" sz="3200" dirty="0">
                <a:solidFill>
                  <a:srgbClr val="FFFFFF"/>
                </a:solidFill>
                <a:latin typeface="+mn-lt"/>
              </a:rPr>
              <a:t>        (gestures to Ss.)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</a:rPr>
              <a:t>I have a cold.</a:t>
            </a:r>
            <a:endParaRPr lang="en-US" altLang="x-none" sz="32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altLang="x-none" sz="3200" dirty="0">
                <a:solidFill>
                  <a:srgbClr val="FF0000"/>
                </a:solidFill>
                <a:latin typeface="+mn-lt"/>
              </a:rPr>
              <a:t>4. </a:t>
            </a:r>
            <a:r>
              <a:rPr lang="en-US" altLang="x-none" sz="3200" dirty="0">
                <a:solidFill>
                  <a:schemeClr val="bg1"/>
                </a:solidFill>
                <a:latin typeface="+mn-lt"/>
              </a:rPr>
              <a:t>T: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</a:rPr>
              <a:t>Ready?</a:t>
            </a:r>
            <a:endParaRPr lang="en-US" altLang="x-none" sz="32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altLang="x-none" sz="3200" dirty="0">
                <a:solidFill>
                  <a:srgbClr val="FF0000"/>
                </a:solidFill>
                <a:latin typeface="+mn-lt"/>
              </a:rPr>
              <a:t>5. </a:t>
            </a:r>
            <a:r>
              <a:rPr lang="en-US" altLang="x-none" sz="3200" dirty="0">
                <a:solidFill>
                  <a:schemeClr val="bg1"/>
                </a:solidFill>
                <a:latin typeface="+mn-lt"/>
              </a:rPr>
              <a:t>T: (</a:t>
            </a:r>
            <a:r>
              <a:rPr lang="en-US" altLang="x-none" sz="32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altLang="x-none" sz="3200" dirty="0">
                <a:solidFill>
                  <a:schemeClr val="bg1"/>
                </a:solidFill>
                <a:latin typeface="+mn-lt"/>
              </a:rPr>
              <a:t> to self) </a:t>
            </a:r>
            <a:r>
              <a:rPr lang="en-US" altLang="x-none" sz="3200" i="1" dirty="0">
                <a:solidFill>
                  <a:schemeClr val="bg1"/>
                </a:solidFill>
                <a:latin typeface="+mn-lt"/>
              </a:rPr>
              <a:t>I have a cold. 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altLang="x-none" sz="3200" i="1" dirty="0">
                <a:solidFill>
                  <a:srgbClr val="FFFFFF"/>
                </a:solidFill>
                <a:latin typeface="+mn-lt"/>
              </a:rPr>
              <a:t>     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</a:rPr>
              <a:t>T: Gesture for students to respond.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altLang="x-none" sz="3200" dirty="0">
                <a:solidFill>
                  <a:srgbClr val="FF0000"/>
                </a:solidFill>
                <a:latin typeface="+mn-lt"/>
              </a:rPr>
              <a:t>Repeat step 5 three times.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DA8A5-EB19-0061-0041-D8108687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1" y="2545089"/>
            <a:ext cx="3612929" cy="22195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FDC65F-1C3D-D72A-116A-61F551F7DABD}"/>
              </a:ext>
            </a:extLst>
          </p:cNvPr>
          <p:cNvSpPr txBox="1"/>
          <p:nvPr/>
        </p:nvSpPr>
        <p:spPr>
          <a:xfrm>
            <a:off x="1789889" y="1040860"/>
            <a:ext cx="36284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>
                <a:solidFill>
                  <a:schemeClr val="bg1"/>
                </a:solidFill>
              </a:rPr>
              <a:t>Set the pattern.</a:t>
            </a:r>
          </a:p>
        </p:txBody>
      </p:sp>
    </p:spTree>
    <p:extLst>
      <p:ext uri="{BB962C8B-B14F-4D97-AF65-F5344CB8AC3E}">
        <p14:creationId xmlns:p14="http://schemas.microsoft.com/office/powerpoint/2010/main" val="70856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3291FDC-79E6-9D4B-A249-AABF70A7C4F1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23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Rectangle 2050">
            <a:extLst>
              <a:ext uri="{FF2B5EF4-FFF2-40B4-BE49-F238E27FC236}">
                <a16:creationId xmlns:a16="http://schemas.microsoft.com/office/drawing/2014/main" id="{433678F8-B7D4-A0F5-45AA-9B4506C3B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Substitution</a:t>
            </a:r>
          </a:p>
        </p:txBody>
      </p:sp>
      <p:sp>
        <p:nvSpPr>
          <p:cNvPr id="16" name="Rectangle 2051">
            <a:extLst>
              <a:ext uri="{FF2B5EF4-FFF2-40B4-BE49-F238E27FC236}">
                <a16:creationId xmlns:a16="http://schemas.microsoft.com/office/drawing/2014/main" id="{D08EBFE5-9552-19F5-6AF9-DF7D931E1D23}"/>
              </a:ext>
            </a:extLst>
          </p:cNvPr>
          <p:cNvSpPr txBox="1">
            <a:spLocks noChangeArrowheads="1"/>
          </p:cNvSpPr>
          <p:nvPr/>
        </p:nvSpPr>
        <p:spPr>
          <a:xfrm>
            <a:off x="126194" y="520227"/>
            <a:ext cx="6284333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/>
              <a:buNone/>
            </a:pPr>
            <a:r>
              <a:rPr lang="en-US" altLang="x-none" b="1" dirty="0">
                <a:solidFill>
                  <a:srgbClr val="FF0000"/>
                </a:solidFill>
                <a:ea typeface="Arial" charset="0"/>
                <a:cs typeface="Arial" charset="0"/>
              </a:rPr>
              <a:t>1. Set the Pattern</a:t>
            </a:r>
          </a:p>
          <a:p>
            <a:pPr marL="404813" indent="-404813">
              <a:buClr>
                <a:schemeClr val="tx1"/>
              </a:buClr>
              <a:buFont typeface="Arial"/>
              <a:buNone/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self) – says word</a:t>
            </a:r>
          </a:p>
          <a:p>
            <a:pPr marL="404813" indent="-404813">
              <a:buClr>
                <a:schemeClr val="tx1"/>
              </a:buClr>
              <a:buFont typeface="Arial"/>
              <a:buNone/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Ss.) – says sentence using the word</a:t>
            </a:r>
          </a:p>
          <a:p>
            <a:pPr marL="0" indent="0">
              <a:buClr>
                <a:schemeClr val="tx1"/>
              </a:buClr>
              <a:buFont typeface="Arial"/>
              <a:buNone/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Ss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listen</a:t>
            </a:r>
          </a:p>
          <a:p>
            <a:pPr marL="0" indent="0">
              <a:buClr>
                <a:schemeClr val="tx1"/>
              </a:buClr>
              <a:buFont typeface="Arial"/>
              <a:buNone/>
            </a:pPr>
            <a:endParaRPr lang="en-US" altLang="x-none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404813" indent="-404813">
              <a:buClr>
                <a:schemeClr val="tx1"/>
              </a:buClr>
              <a:buFont typeface="Arial"/>
              <a:buNone/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self) – says another word</a:t>
            </a:r>
          </a:p>
          <a:p>
            <a:pPr marL="404813" indent="-404813">
              <a:buClr>
                <a:schemeClr val="tx1"/>
              </a:buClr>
              <a:buFont typeface="Arial"/>
              <a:buNone/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Ss.) – says sentence using that word</a:t>
            </a:r>
          </a:p>
          <a:p>
            <a:pPr marL="0" indent="11113">
              <a:buClr>
                <a:srgbClr val="FFFFFF"/>
              </a:buClr>
              <a:buFont typeface="Arial"/>
              <a:buNone/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Ss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listen</a:t>
            </a:r>
          </a:p>
          <a:p>
            <a:pPr marL="0" indent="458788">
              <a:buClr>
                <a:srgbClr val="FFFFFF"/>
              </a:buClr>
              <a:buFont typeface="Arial"/>
              <a:buNone/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This sets the pattern.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A58CC-C9AC-01C5-81F0-632800D0100A}"/>
              </a:ext>
            </a:extLst>
          </p:cNvPr>
          <p:cNvSpPr txBox="1"/>
          <p:nvPr/>
        </p:nvSpPr>
        <p:spPr>
          <a:xfrm>
            <a:off x="6410527" y="739775"/>
            <a:ext cx="5564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rgbClr val="FF0000"/>
                </a:solidFill>
                <a:ea typeface="Arial" charset="0"/>
                <a:cs typeface="Arial" charset="0"/>
              </a:rPr>
              <a:t>2.</a:t>
            </a:r>
          </a:p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sz="28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2800" i="1" dirty="0">
                <a:solidFill>
                  <a:schemeClr val="bg1"/>
                </a:solidFill>
                <a:ea typeface="Arial" charset="0"/>
                <a:cs typeface="Arial" charset="0"/>
              </a:rPr>
              <a:t>Ready?</a:t>
            </a:r>
          </a:p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ea typeface="Arial" charset="0"/>
                <a:cs typeface="Arial" charset="0"/>
              </a:rPr>
              <a:t>Ss</a:t>
            </a:r>
            <a:r>
              <a:rPr lang="en-US" altLang="x-none" sz="2800" dirty="0">
                <a:solidFill>
                  <a:schemeClr val="bg1"/>
                </a:solidFill>
                <a:ea typeface="Arial" charset="0"/>
                <a:cs typeface="Arial" charset="0"/>
              </a:rPr>
              <a:t> listen</a:t>
            </a:r>
          </a:p>
          <a:p>
            <a:pPr>
              <a:buClr>
                <a:schemeClr val="tx1"/>
              </a:buClr>
            </a:pPr>
            <a:endParaRPr lang="en-US" altLang="x-none" sz="28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rgbClr val="FF0000"/>
                </a:solidFill>
                <a:ea typeface="Arial" charset="0"/>
                <a:cs typeface="Arial" charset="0"/>
              </a:rPr>
              <a:t>3.</a:t>
            </a:r>
            <a:endParaRPr lang="en-US" altLang="x-none" sz="28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ea typeface="Arial" charset="0"/>
                <a:cs typeface="Arial" charset="0"/>
              </a:rPr>
              <a:t>T </a:t>
            </a:r>
            <a:r>
              <a:rPr lang="en-US" altLang="x-none" sz="2800" dirty="0">
                <a:solidFill>
                  <a:schemeClr val="bg1"/>
                </a:solidFill>
                <a:ea typeface="Arial" charset="0"/>
                <a:cs typeface="Arial" charset="0"/>
              </a:rPr>
              <a:t>(gestures to self) - says word</a:t>
            </a:r>
          </a:p>
          <a:p>
            <a:pPr marL="514350" indent="-514350">
              <a:buClr>
                <a:schemeClr val="tx1"/>
              </a:buClr>
            </a:pPr>
            <a:r>
              <a:rPr lang="en-US" altLang="x-none" sz="2800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sz="2800" dirty="0">
                <a:solidFill>
                  <a:schemeClr val="bg1"/>
                </a:solidFill>
                <a:ea typeface="Arial" charset="0"/>
                <a:cs typeface="Arial" charset="0"/>
              </a:rPr>
              <a:t> gestures students to respond</a:t>
            </a:r>
          </a:p>
          <a:p>
            <a:pPr marL="514350" indent="-514350">
              <a:buClr>
                <a:schemeClr val="tx1"/>
              </a:buClr>
            </a:pPr>
            <a:r>
              <a:rPr lang="en-US" altLang="x-none" sz="2800" dirty="0" err="1">
                <a:solidFill>
                  <a:schemeClr val="bg1"/>
                </a:solidFill>
                <a:ea typeface="Arial" charset="0"/>
                <a:cs typeface="Arial" charset="0"/>
              </a:rPr>
              <a:t>Ss</a:t>
            </a:r>
            <a:r>
              <a:rPr lang="en-US" altLang="x-none" sz="2800" dirty="0">
                <a:solidFill>
                  <a:schemeClr val="bg1"/>
                </a:solidFill>
                <a:ea typeface="Arial" charset="0"/>
                <a:cs typeface="Arial" charset="0"/>
              </a:rPr>
              <a:t> say whole sentence</a:t>
            </a:r>
          </a:p>
          <a:p>
            <a:pPr marL="514350" indent="-514350">
              <a:buClr>
                <a:schemeClr val="tx1"/>
              </a:buClr>
            </a:pPr>
            <a:r>
              <a:rPr lang="en-US" altLang="x-none" sz="28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  <a:p>
            <a:pPr marL="514350" indent="-514350">
              <a:buClr>
                <a:schemeClr val="tx1"/>
              </a:buClr>
            </a:pPr>
            <a:r>
              <a:rPr lang="en-US" altLang="x-none" sz="2800" dirty="0">
                <a:solidFill>
                  <a:srgbClr val="FF0000"/>
                </a:solidFill>
                <a:ea typeface="Arial" charset="0"/>
                <a:cs typeface="Arial" charset="0"/>
              </a:rPr>
              <a:t>Repeat Step 3 with all words.           </a:t>
            </a:r>
          </a:p>
        </p:txBody>
      </p:sp>
    </p:spTree>
    <p:extLst>
      <p:ext uri="{BB962C8B-B14F-4D97-AF65-F5344CB8AC3E}">
        <p14:creationId xmlns:p14="http://schemas.microsoft.com/office/powerpoint/2010/main" val="34786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7DD8EF8-4A0F-2249-97AD-961A88E14F59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24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2050">
            <a:extLst>
              <a:ext uri="{FF2B5EF4-FFF2-40B4-BE49-F238E27FC236}">
                <a16:creationId xmlns:a16="http://schemas.microsoft.com/office/drawing/2014/main" id="{033220C4-EE29-3B53-1C20-01F1D0D06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878"/>
            <a:ext cx="12192000" cy="914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Substitution </a:t>
            </a:r>
            <a:r>
              <a:rPr lang="en-US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practice</a:t>
            </a:r>
            <a:endParaRPr lang="en-US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6F51D5-9318-5683-5B42-7903ACE8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55" y="953278"/>
            <a:ext cx="10515600" cy="5262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  </a:t>
            </a:r>
            <a:r>
              <a:rPr lang="en-US" b="1" dirty="0">
                <a:solidFill>
                  <a:schemeClr val="bg1"/>
                </a:solidFill>
              </a:rPr>
              <a:t>T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dirty="0">
                <a:solidFill>
                  <a:schemeClr val="bg1"/>
                </a:solidFill>
              </a:rPr>
              <a:t> to self) </a:t>
            </a:r>
            <a:r>
              <a:rPr lang="en-US" i="1" dirty="0">
                <a:solidFill>
                  <a:schemeClr val="bg1"/>
                </a:solidFill>
              </a:rPr>
              <a:t>a cough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dirty="0">
                <a:solidFill>
                  <a:schemeClr val="bg1"/>
                </a:solidFill>
              </a:rPr>
              <a:t> to Ss) </a:t>
            </a:r>
            <a:r>
              <a:rPr lang="en-US" i="1" dirty="0">
                <a:solidFill>
                  <a:schemeClr val="bg1"/>
                </a:solidFill>
              </a:rPr>
              <a:t>I have a cough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    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dirty="0">
                <a:solidFill>
                  <a:schemeClr val="bg1"/>
                </a:solidFill>
              </a:rPr>
              <a:t> to self) </a:t>
            </a:r>
            <a:r>
              <a:rPr lang="en-US" i="1" dirty="0">
                <a:solidFill>
                  <a:schemeClr val="bg1"/>
                </a:solidFill>
              </a:rPr>
              <a:t>a headache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dirty="0">
                <a:solidFill>
                  <a:schemeClr val="bg1"/>
                </a:solidFill>
              </a:rPr>
              <a:t> to Ss) </a:t>
            </a:r>
            <a:r>
              <a:rPr lang="en-US" i="1" dirty="0">
                <a:solidFill>
                  <a:schemeClr val="bg1"/>
                </a:solidFill>
              </a:rPr>
              <a:t>I have a headache.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dirty="0">
                <a:solidFill>
                  <a:schemeClr val="bg1"/>
                </a:solidFill>
              </a:rPr>
              <a:t> to self) </a:t>
            </a:r>
            <a:r>
              <a:rPr lang="en-US" i="1" dirty="0">
                <a:solidFill>
                  <a:schemeClr val="bg1"/>
                </a:solidFill>
              </a:rPr>
              <a:t>a cold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dirty="0">
                <a:solidFill>
                  <a:schemeClr val="bg1"/>
                </a:solidFill>
              </a:rPr>
              <a:t> to Ss) </a:t>
            </a:r>
            <a:r>
              <a:rPr lang="en-US" i="1" dirty="0">
                <a:solidFill>
                  <a:schemeClr val="bg1"/>
                </a:solidFill>
              </a:rPr>
              <a:t>I have a cold.</a:t>
            </a: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2.   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Ready?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 </a:t>
            </a: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dirty="0">
                <a:solidFill>
                  <a:schemeClr val="bg1"/>
                </a:solidFill>
              </a:rPr>
              <a:t> to self) </a:t>
            </a:r>
            <a:r>
              <a:rPr lang="en-US" i="1" dirty="0">
                <a:solidFill>
                  <a:schemeClr val="bg1"/>
                </a:solidFill>
              </a:rPr>
              <a:t>a cough</a:t>
            </a:r>
          </a:p>
          <a:p>
            <a:pPr marL="461963" indent="0">
              <a:buNone/>
            </a:pPr>
            <a:r>
              <a:rPr lang="en-US" dirty="0">
                <a:solidFill>
                  <a:schemeClr val="bg1"/>
                </a:solidFill>
              </a:rPr>
              <a:t>Gestures for students to respond.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Repeat </a:t>
            </a:r>
            <a:r>
              <a:rPr lang="en-US">
                <a:solidFill>
                  <a:srgbClr val="FF0000"/>
                </a:solidFill>
              </a:rPr>
              <a:t>Step 3 </a:t>
            </a:r>
            <a:r>
              <a:rPr lang="en-US" dirty="0">
                <a:solidFill>
                  <a:srgbClr val="FF0000"/>
                </a:solidFill>
              </a:rPr>
              <a:t>with a headache and a cold.</a:t>
            </a:r>
          </a:p>
        </p:txBody>
      </p:sp>
    </p:spTree>
    <p:extLst>
      <p:ext uri="{BB962C8B-B14F-4D97-AF65-F5344CB8AC3E}">
        <p14:creationId xmlns:p14="http://schemas.microsoft.com/office/powerpoint/2010/main" val="208335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2BA950C-8BA3-D647-BEDA-5420E1C29039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25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026">
            <a:extLst>
              <a:ext uri="{FF2B5EF4-FFF2-40B4-BE49-F238E27FC236}">
                <a16:creationId xmlns:a16="http://schemas.microsoft.com/office/drawing/2014/main" id="{3E05ACA5-B1BD-6003-8D71-5E1063CB0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2843"/>
            <a:ext cx="12192000" cy="6845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Question/Answer Drill – Part 1</a:t>
            </a:r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6D1D4A9-53ED-1321-7F03-74CB04F933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4859" y="1165443"/>
            <a:ext cx="5946811" cy="51909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b="1" dirty="0">
                <a:solidFill>
                  <a:srgbClr val="FF0000"/>
                </a:solidFill>
                <a:ea typeface="Arial" charset="0"/>
                <a:cs typeface="Arial" charset="0"/>
              </a:rPr>
              <a:t>2.  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self) asks question</a:t>
            </a:r>
          </a:p>
          <a:p>
            <a:pPr marL="865188" indent="-403225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Ss) answers question</a:t>
            </a:r>
          </a:p>
          <a:p>
            <a:pPr marL="458788" indent="-458788" eaLnBrk="1" hangingPunct="1">
              <a:spcBef>
                <a:spcPts val="0"/>
              </a:spcBef>
              <a:buClr>
                <a:schemeClr val="tx1"/>
              </a:buClr>
              <a:buSzTx/>
              <a:buNone/>
            </a:pP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	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Ss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listen</a:t>
            </a:r>
          </a:p>
          <a:p>
            <a:pPr marL="458788" indent="-458788" eaLnBrk="1" hangingPunct="1">
              <a:spcBef>
                <a:spcPts val="0"/>
              </a:spcBef>
              <a:buClr>
                <a:schemeClr val="tx1"/>
              </a:buClr>
              <a:buSzTx/>
              <a:buNone/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Repeat Step 2 with a different word.</a:t>
            </a:r>
          </a:p>
          <a:p>
            <a:pPr marL="458788" indent="-458788" eaLnBrk="1" hangingPunct="1">
              <a:spcBef>
                <a:spcPts val="0"/>
              </a:spcBef>
              <a:buClr>
                <a:schemeClr val="tx1"/>
              </a:buClr>
              <a:buSzTx/>
              <a:buNone/>
            </a:pPr>
            <a:endParaRPr lang="en-US" altLang="x-none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3. 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 </a:t>
            </a:r>
            <a:r>
              <a:rPr lang="en-US" altLang="x-none" i="1" dirty="0">
                <a:solidFill>
                  <a:schemeClr val="bg1"/>
                </a:solidFill>
                <a:ea typeface="Arial" charset="0"/>
                <a:cs typeface="Arial" charset="0"/>
              </a:rPr>
              <a:t>Ready?</a:t>
            </a:r>
          </a:p>
          <a:p>
            <a:pPr marL="458788" indent="-4587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altLang="x-none" i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4. 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self) asks question.</a:t>
            </a:r>
          </a:p>
          <a:p>
            <a:pPr marL="925513" indent="-9144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   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gestures to Ss and Ss answer.</a:t>
            </a:r>
          </a:p>
          <a:p>
            <a:pPr marL="925513" indent="-914400">
              <a:spcBef>
                <a:spcPts val="0"/>
              </a:spcBef>
              <a:buClr>
                <a:schemeClr val="tx1"/>
              </a:buClr>
              <a:buNone/>
            </a:pPr>
            <a:endParaRPr lang="en-US" altLang="x-none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Repeat Step 4 with all words.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30AC4-1443-CF58-6F34-A885FECEA713}"/>
              </a:ext>
            </a:extLst>
          </p:cNvPr>
          <p:cNvSpPr txBox="1"/>
          <p:nvPr/>
        </p:nvSpPr>
        <p:spPr>
          <a:xfrm>
            <a:off x="340466" y="554477"/>
            <a:ext cx="53240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 </a:t>
            </a:r>
            <a:r>
              <a:rPr lang="en-US" sz="3600" dirty="0">
                <a:solidFill>
                  <a:schemeClr val="bg1"/>
                </a:solidFill>
              </a:rPr>
              <a:t>Set the pattern.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342900" indent="-331788"/>
            <a:r>
              <a:rPr lang="en-US" sz="2800" b="1" dirty="0">
                <a:solidFill>
                  <a:schemeClr val="bg1"/>
                </a:solidFill>
              </a:rPr>
              <a:t>T </a:t>
            </a:r>
            <a:r>
              <a:rPr lang="en-US" sz="2800" dirty="0">
                <a:solidFill>
                  <a:schemeClr val="bg1"/>
                </a:solidFill>
              </a:rPr>
              <a:t>(holds 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  <a:r>
              <a:rPr lang="en-US" sz="2800" dirty="0">
                <a:solidFill>
                  <a:schemeClr val="bg1"/>
                </a:solidFill>
              </a:rPr>
              <a:t> Card and one picture) asks question.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en-US" sz="2800" dirty="0">
                <a:solidFill>
                  <a:schemeClr val="bg1"/>
                </a:solidFill>
              </a:rPr>
              <a:t> (flips to 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 side) answers question.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Ss</a:t>
            </a:r>
            <a:r>
              <a:rPr lang="en-US" sz="2800" dirty="0">
                <a:solidFill>
                  <a:schemeClr val="bg1"/>
                </a:solidFill>
              </a:rPr>
              <a:t> listen.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Repeat with 2 or 3 different words (pictures).</a:t>
            </a:r>
          </a:p>
        </p:txBody>
      </p:sp>
    </p:spTree>
    <p:extLst>
      <p:ext uri="{BB962C8B-B14F-4D97-AF65-F5344CB8AC3E}">
        <p14:creationId xmlns:p14="http://schemas.microsoft.com/office/powerpoint/2010/main" val="2923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96842E4-7A52-7D4A-8F87-F350464DB1B4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26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026">
            <a:extLst>
              <a:ext uri="{FF2B5EF4-FFF2-40B4-BE49-F238E27FC236}">
                <a16:creationId xmlns:a16="http://schemas.microsoft.com/office/drawing/2014/main" id="{6A28F6BF-280B-5F5B-1552-A5AE1989C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1" y="-107950"/>
            <a:ext cx="10802353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 Answer Drill—Part 1- practice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E0CCD29-BCFF-21B6-3B40-C0122371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899" y="771727"/>
            <a:ext cx="8535178" cy="54864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19125" algn="l"/>
              </a:tabLst>
            </a:pPr>
            <a:r>
              <a:rPr lang="en-US" altLang="x-none" b="1" dirty="0">
                <a:solidFill>
                  <a:srgbClr val="FF0000"/>
                </a:solidFill>
                <a:ea typeface="Arial" charset="0"/>
                <a:cs typeface="Arial" charset="0"/>
              </a:rPr>
              <a:t>2. 	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self) </a:t>
            </a:r>
            <a:r>
              <a:rPr lang="en-US" altLang="x-none" i="1" dirty="0">
                <a:solidFill>
                  <a:schemeClr val="bg1"/>
                </a:solidFill>
                <a:ea typeface="Arial" charset="0"/>
                <a:cs typeface="Arial" charset="0"/>
              </a:rPr>
              <a:t>What’s wrong?</a:t>
            </a:r>
          </a:p>
          <a:p>
            <a:pPr marL="0" indent="587375">
              <a:buNone/>
              <a:tabLst>
                <a:tab pos="457200" algn="l"/>
              </a:tabLst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Ss) </a:t>
            </a:r>
            <a:r>
              <a:rPr lang="en-US" altLang="x-none" i="1" dirty="0">
                <a:solidFill>
                  <a:schemeClr val="bg1"/>
                </a:solidFill>
                <a:ea typeface="Arial" charset="0"/>
                <a:cs typeface="Arial" charset="0"/>
              </a:rPr>
              <a:t>I have a cold.</a:t>
            </a:r>
          </a:p>
          <a:p>
            <a:pPr marL="0" indent="0">
              <a:buNone/>
              <a:tabLst>
                <a:tab pos="619125" algn="l"/>
              </a:tabLst>
            </a:pPr>
            <a:r>
              <a:rPr lang="en-US" altLang="x-none" b="1" dirty="0">
                <a:solidFill>
                  <a:srgbClr val="FF0000"/>
                </a:solidFill>
                <a:ea typeface="Arial" charset="0"/>
                <a:cs typeface="Arial" charset="0"/>
              </a:rPr>
              <a:t>3. 	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 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altLang="x-none" i="1" dirty="0">
                <a:solidFill>
                  <a:schemeClr val="bg1"/>
                </a:solidFill>
                <a:ea typeface="Arial" charset="0"/>
                <a:cs typeface="Arial" charset="0"/>
              </a:rPr>
              <a:t>Ready?</a:t>
            </a:r>
          </a:p>
          <a:p>
            <a:pPr marL="11113" indent="0">
              <a:buNone/>
              <a:tabLst>
                <a:tab pos="619125" algn="l"/>
              </a:tabLst>
            </a:pPr>
            <a:r>
              <a:rPr lang="en-US" altLang="x-none" b="1" dirty="0">
                <a:solidFill>
                  <a:srgbClr val="FF0000"/>
                </a:solidFill>
                <a:ea typeface="Arial" charset="0"/>
                <a:cs typeface="Arial" charset="0"/>
              </a:rPr>
              <a:t>4. 	</a:t>
            </a: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altLang="x-none" i="1" dirty="0">
                <a:solidFill>
                  <a:schemeClr val="bg1"/>
                </a:solidFill>
                <a:ea typeface="Arial" charset="0"/>
                <a:cs typeface="Arial" charset="0"/>
              </a:rPr>
              <a:t>What’s wrong?</a:t>
            </a:r>
          </a:p>
          <a:p>
            <a:pPr marL="11113" indent="0">
              <a:buNone/>
              <a:tabLst>
                <a:tab pos="619125" algn="l"/>
              </a:tabLst>
            </a:pP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	Gesture for students to respond.</a:t>
            </a:r>
          </a:p>
          <a:p>
            <a:pPr marL="11113" indent="0">
              <a:buNone/>
              <a:tabLst>
                <a:tab pos="619125" algn="l"/>
              </a:tabLst>
            </a:pPr>
            <a:r>
              <a:rPr lang="en-US" altLang="x-none" b="1" dirty="0">
                <a:solidFill>
                  <a:schemeClr val="bg1"/>
                </a:solidFill>
                <a:ea typeface="Arial" charset="0"/>
                <a:cs typeface="Arial" charset="0"/>
              </a:rPr>
              <a:t>	Ss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altLang="x-none" i="1" dirty="0">
                <a:solidFill>
                  <a:schemeClr val="bg1"/>
                </a:solidFill>
                <a:ea typeface="Arial" charset="0"/>
                <a:cs typeface="Arial" charset="0"/>
              </a:rPr>
              <a:t>I have a cold.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Repeat Step 4 with </a:t>
            </a:r>
            <a:r>
              <a:rPr lang="en-US" altLang="x-none" i="1" dirty="0">
                <a:solidFill>
                  <a:srgbClr val="FF0000"/>
                </a:solidFill>
                <a:ea typeface="Arial" charset="0"/>
                <a:cs typeface="Arial" charset="0"/>
              </a:rPr>
              <a:t>a headache </a:t>
            </a: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and </a:t>
            </a:r>
            <a:r>
              <a:rPr lang="en-US" altLang="x-none" i="1" dirty="0">
                <a:solidFill>
                  <a:srgbClr val="FF0000"/>
                </a:solidFill>
                <a:ea typeface="Arial" charset="0"/>
                <a:cs typeface="Arial" charset="0"/>
              </a:rPr>
              <a:t>a cough</a:t>
            </a:r>
            <a:endParaRPr lang="en-US" altLang="x-none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66EBA-6DF8-6EF1-090E-A453E54D6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39" y="4617197"/>
            <a:ext cx="2830960" cy="17391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F5A85D-5D67-947C-F9E2-E747CD9E518B}"/>
              </a:ext>
            </a:extLst>
          </p:cNvPr>
          <p:cNvSpPr txBox="1"/>
          <p:nvPr/>
        </p:nvSpPr>
        <p:spPr>
          <a:xfrm>
            <a:off x="243190" y="1023650"/>
            <a:ext cx="3221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</a:t>
            </a:r>
            <a:r>
              <a:rPr lang="en-US" sz="2400" dirty="0">
                <a:solidFill>
                  <a:schemeClr val="bg1"/>
                </a:solidFill>
              </a:rPr>
              <a:t>Set the pattern: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Use pictures and ? and . card to do the following: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What’s wrong?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I have a cold.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What’s wrong?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I have a headache. What’s wrong?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I have a cough.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9815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95AC9B6-491A-744F-AFC7-CE97A466D110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27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026">
            <a:extLst>
              <a:ext uri="{FF2B5EF4-FFF2-40B4-BE49-F238E27FC236}">
                <a16:creationId xmlns:a16="http://schemas.microsoft.com/office/drawing/2014/main" id="{641C18D8-8AF3-008C-F2FE-BEC40FF88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7277" y="-54077"/>
            <a:ext cx="12192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Question/Answer Drill—Part 2</a:t>
            </a:r>
          </a:p>
        </p:txBody>
      </p:sp>
      <p:sp>
        <p:nvSpPr>
          <p:cNvPr id="12" name="Rectangle 1027">
            <a:extLst>
              <a:ext uri="{FF2B5EF4-FFF2-40B4-BE49-F238E27FC236}">
                <a16:creationId xmlns:a16="http://schemas.microsoft.com/office/drawing/2014/main" id="{2C100405-D215-52DC-0303-102E3D21B5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73632" y="998751"/>
            <a:ext cx="6650181" cy="532978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Tx/>
              <a:buNone/>
              <a:tabLst>
                <a:tab pos="390525" algn="l"/>
              </a:tabLst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1.</a:t>
            </a: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	T: (gestures to Ss)—asks question</a:t>
            </a:r>
          </a:p>
          <a:p>
            <a:pPr marL="403225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T: (gestures to self)—gives answer</a:t>
            </a:r>
          </a:p>
          <a:p>
            <a:pPr marL="403225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Ss: Listens</a:t>
            </a:r>
          </a:p>
          <a:p>
            <a:pPr marL="403225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Repeat Step 1 with a different picture.</a:t>
            </a:r>
          </a:p>
          <a:p>
            <a:pPr marL="403225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altLang="x-none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ea typeface="Arial" charset="0"/>
                <a:cs typeface="Arial" charset="0"/>
              </a:rPr>
              <a:t>2.</a:t>
            </a:r>
            <a:r>
              <a:rPr lang="en-US" dirty="0">
                <a:solidFill>
                  <a:schemeClr val="bg1"/>
                </a:solidFill>
                <a:ea typeface="Arial" charset="0"/>
                <a:cs typeface="Arial" charset="0"/>
              </a:rPr>
              <a:t> T: </a:t>
            </a:r>
            <a:r>
              <a:rPr lang="en-US" i="1" dirty="0">
                <a:solidFill>
                  <a:schemeClr val="bg1"/>
                </a:solidFill>
                <a:ea typeface="Arial" charset="0"/>
                <a:cs typeface="Arial" charset="0"/>
              </a:rPr>
              <a:t>Ready?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06450" indent="-7953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ea typeface="Arial" charset="0"/>
                <a:cs typeface="Arial" charset="0"/>
              </a:rPr>
              <a:t>3.</a:t>
            </a:r>
            <a:r>
              <a:rPr lang="en-US" dirty="0">
                <a:solidFill>
                  <a:schemeClr val="bg1"/>
                </a:solidFill>
                <a:ea typeface="Arial" charset="0"/>
                <a:cs typeface="Arial" charset="0"/>
              </a:rPr>
              <a:t> T: gestures for students to ask question </a:t>
            </a:r>
            <a:endParaRPr lang="en-US" altLang="x-none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403225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Tx/>
              <a:buNone/>
            </a:pP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Ss: ask question</a:t>
            </a:r>
          </a:p>
          <a:p>
            <a:pPr marL="0" indent="40481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x-none" dirty="0">
                <a:solidFill>
                  <a:schemeClr val="bg1"/>
                </a:solidFill>
                <a:ea typeface="Arial" charset="0"/>
                <a:cs typeface="Arial" charset="0"/>
              </a:rPr>
              <a:t>T: answers question</a:t>
            </a:r>
          </a:p>
          <a:p>
            <a:pPr marL="0" indent="404813">
              <a:buClr>
                <a:schemeClr val="tx1"/>
              </a:buClr>
              <a:buNone/>
            </a:pPr>
            <a:endParaRPr lang="en-US" altLang="x-none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0" indent="404813">
              <a:buClr>
                <a:schemeClr val="tx1"/>
              </a:buClr>
              <a:buNone/>
            </a:pPr>
            <a:r>
              <a:rPr lang="en-US" altLang="x-none" dirty="0">
                <a:solidFill>
                  <a:srgbClr val="FF0000"/>
                </a:solidFill>
                <a:ea typeface="Arial" charset="0"/>
                <a:cs typeface="Arial" charset="0"/>
              </a:rPr>
              <a:t>Repeat Step 3 with all  words.</a:t>
            </a:r>
          </a:p>
          <a:p>
            <a:pPr eaLnBrk="1" hangingPunct="1"/>
            <a:endParaRPr lang="en-US" altLang="x-none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8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84C696D-3F83-0749-A254-C2CA4F9D3774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28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88" y="2360470"/>
            <a:ext cx="2459723" cy="1511090"/>
          </a:xfrm>
          <a:prstGeom prst="rect">
            <a:avLst/>
          </a:prstGeom>
        </p:spPr>
      </p:pic>
      <p:sp>
        <p:nvSpPr>
          <p:cNvPr id="12" name="Rectangle 1026">
            <a:extLst>
              <a:ext uri="{FF2B5EF4-FFF2-40B4-BE49-F238E27FC236}">
                <a16:creationId xmlns:a16="http://schemas.microsoft.com/office/drawing/2014/main" id="{ACCE2C3B-285F-3925-73DB-C3DDA0A7F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483" y="-87996"/>
            <a:ext cx="11460228" cy="1238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 Answer Drill—Part 2 practice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1B8105F-598D-5DD8-3E69-B4148D44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206" y="869950"/>
            <a:ext cx="6401886" cy="5486400"/>
          </a:xfrm>
        </p:spPr>
        <p:txBody>
          <a:bodyPr>
            <a:noAutofit/>
          </a:bodyPr>
          <a:lstStyle/>
          <a:p>
            <a:pPr marL="588963" indent="-588963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1. 	</a:t>
            </a: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T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Ss) </a:t>
            </a:r>
            <a:r>
              <a:rPr lang="en-US" altLang="x-none" sz="2400" i="1" dirty="0">
                <a:solidFill>
                  <a:schemeClr val="bg1"/>
                </a:solidFill>
                <a:ea typeface="Arial" charset="0"/>
                <a:cs typeface="Arial" charset="0"/>
              </a:rPr>
              <a:t>What’s wrong?</a:t>
            </a:r>
          </a:p>
          <a:p>
            <a:pPr marL="588963" indent="-588963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	T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self) </a:t>
            </a:r>
            <a:r>
              <a:rPr lang="en-US" altLang="x-none" sz="2400" i="1" dirty="0">
                <a:solidFill>
                  <a:schemeClr val="bg1"/>
                </a:solidFill>
                <a:ea typeface="Arial" charset="0"/>
                <a:cs typeface="Arial" charset="0"/>
              </a:rPr>
              <a:t>I have a cold.</a:t>
            </a:r>
          </a:p>
          <a:p>
            <a:pPr marL="588963" indent="-588963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	T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Ss)</a:t>
            </a:r>
            <a:r>
              <a:rPr lang="en-US" altLang="x-none" sz="2400" i="1" dirty="0">
                <a:solidFill>
                  <a:schemeClr val="bg1"/>
                </a:solidFill>
                <a:ea typeface="Arial" charset="0"/>
                <a:cs typeface="Arial" charset="0"/>
              </a:rPr>
              <a:t>What’s wrong?</a:t>
            </a:r>
          </a:p>
          <a:p>
            <a:pPr marL="588963" indent="-588963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	T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 (gestures to self) </a:t>
            </a:r>
            <a:r>
              <a:rPr lang="en-US" altLang="x-none" sz="2400" i="1" dirty="0">
                <a:solidFill>
                  <a:schemeClr val="bg1"/>
                </a:solidFill>
                <a:ea typeface="Arial" charset="0"/>
                <a:cs typeface="Arial" charset="0"/>
              </a:rPr>
              <a:t>I have a headache.</a:t>
            </a:r>
            <a:endParaRPr lang="en-US" altLang="x-none" sz="24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588963" indent="-588963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	</a:t>
            </a:r>
            <a:endParaRPr lang="en-US" altLang="x-none" sz="2400" u="sng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2.</a:t>
            </a: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 	T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altLang="x-none" sz="2400" i="1" dirty="0">
                <a:solidFill>
                  <a:schemeClr val="bg1"/>
                </a:solidFill>
                <a:ea typeface="Arial" charset="0"/>
                <a:cs typeface="Arial" charset="0"/>
              </a:rPr>
              <a:t>Ready?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endParaRPr lang="en-US" altLang="x-none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3. 	</a:t>
            </a: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T 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 for students to ask question.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	Ss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altLang="x-none" sz="2400" i="1" dirty="0">
                <a:solidFill>
                  <a:schemeClr val="bg1"/>
                </a:solidFill>
                <a:ea typeface="Arial" charset="0"/>
                <a:cs typeface="Arial" charset="0"/>
              </a:rPr>
              <a:t>What’s wrong?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446088" algn="l"/>
              </a:tabLst>
            </a:pPr>
            <a:r>
              <a:rPr lang="en-US" altLang="x-none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	T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  (gestures to self) </a:t>
            </a:r>
            <a:r>
              <a:rPr lang="en-US" altLang="x-none" sz="2400" i="1" dirty="0">
                <a:solidFill>
                  <a:schemeClr val="bg1"/>
                </a:solidFill>
                <a:ea typeface="Arial" charset="0"/>
                <a:cs typeface="Arial" charset="0"/>
              </a:rPr>
              <a:t>I have a cold.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x-none" sz="2400" dirty="0">
                <a:solidFill>
                  <a:srgbClr val="FF0000"/>
                </a:solidFill>
                <a:ea typeface="Arial" charset="0"/>
                <a:cs typeface="Arial" charset="0"/>
              </a:rPr>
              <a:t>Repeat Step 3 with </a:t>
            </a:r>
            <a:r>
              <a:rPr lang="en-US" altLang="x-none" sz="2400" i="1" dirty="0">
                <a:solidFill>
                  <a:srgbClr val="FF0000"/>
                </a:solidFill>
                <a:ea typeface="Arial" charset="0"/>
                <a:cs typeface="Arial" charset="0"/>
              </a:rPr>
              <a:t>a headache </a:t>
            </a:r>
            <a:r>
              <a:rPr lang="en-US" altLang="x-none" sz="2400" dirty="0">
                <a:solidFill>
                  <a:srgbClr val="FF0000"/>
                </a:solidFill>
                <a:ea typeface="Arial" charset="0"/>
                <a:cs typeface="Arial" charset="0"/>
              </a:rPr>
              <a:t>and </a:t>
            </a:r>
            <a:r>
              <a:rPr lang="en-US" altLang="x-none" sz="2400" i="1" dirty="0">
                <a:solidFill>
                  <a:srgbClr val="FF0000"/>
                </a:solidFill>
                <a:ea typeface="Arial" charset="0"/>
                <a:cs typeface="Arial" charset="0"/>
              </a:rPr>
              <a:t>a cough</a:t>
            </a:r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7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2D98D90-DE37-5B4A-8D8B-403020934C45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29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026">
            <a:extLst>
              <a:ext uri="{FF2B5EF4-FFF2-40B4-BE49-F238E27FC236}">
                <a16:creationId xmlns:a16="http://schemas.microsoft.com/office/drawing/2014/main" id="{2D550CE3-F8C1-097A-B17F-BE142DFFC0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Chain Drill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027">
            <a:extLst>
              <a:ext uri="{FF2B5EF4-FFF2-40B4-BE49-F238E27FC236}">
                <a16:creationId xmlns:a16="http://schemas.microsoft.com/office/drawing/2014/main" id="{41C758C8-1636-704D-F54F-830236BB6790}"/>
              </a:ext>
            </a:extLst>
          </p:cNvPr>
          <p:cNvSpPr txBox="1">
            <a:spLocks noChangeArrowheads="1"/>
          </p:cNvSpPr>
          <p:nvPr/>
        </p:nvSpPr>
        <p:spPr>
          <a:xfrm>
            <a:off x="368136" y="1056904"/>
            <a:ext cx="10412680" cy="4744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(holds a picture) prompts S1 to ask question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S1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asks question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Prompts S2 to answer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S2 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answers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Move the chain.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(holds a different picture) prompts S2 to ask question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S2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asks question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b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Prompts S3 to answer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S3</a:t>
            </a: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answers</a:t>
            </a:r>
          </a:p>
          <a:p>
            <a:pPr marL="0" indent="11113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br>
              <a:rPr lang="en-US" altLang="x-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Continue the chain until all students have asked and answered at least once.</a:t>
            </a:r>
          </a:p>
          <a:p>
            <a:pPr marL="0" indent="404813">
              <a:buClr>
                <a:schemeClr val="tx1"/>
              </a:buClr>
              <a:buFont typeface="Arial"/>
              <a:buNone/>
            </a:pPr>
            <a:endParaRPr lang="en-US" altLang="x-non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Arial"/>
              <a:buNone/>
            </a:pPr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43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50000"/>
              </a:schemeClr>
            </a:gs>
            <a:gs pos="59000">
              <a:schemeClr val="bg2">
                <a:lumMod val="75000"/>
              </a:schemeClr>
            </a:gs>
            <a:gs pos="4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5" name="Rectangle 7"/>
          <p:cNvSpPr>
            <a:spLocks noGrp="1" noChangeArrowheads="1"/>
          </p:cNvSpPr>
          <p:nvPr>
            <p:ph idx="1"/>
          </p:nvPr>
        </p:nvSpPr>
        <p:spPr>
          <a:xfrm>
            <a:off x="1810870" y="1551081"/>
            <a:ext cx="8570259" cy="470198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Learning and teaching a foreign language  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How to teach new vocabulary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How to teach pronunciation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How to help students practice creating English language sentences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How to use the English Lessons from the Bible curriculum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Sharing your faith with your student </a:t>
            </a:r>
            <a:endParaRPr lang="en-US" altLang="x-none" sz="3200" b="1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0656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North American Mission Board/Send Relief</a:t>
            </a:r>
          </a:p>
        </p:txBody>
      </p:sp>
      <p:sp>
        <p:nvSpPr>
          <p:cNvPr id="70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8E2F356-A59D-8A4E-8F4F-3AE91B3397A8}" type="slidenum">
              <a:rPr lang="en-US" altLang="x-none" sz="1400">
                <a:latin typeface="Arial" charset="0"/>
              </a:rPr>
              <a:pPr eaLnBrk="1" hangingPunct="1"/>
              <a:t>3</a:t>
            </a:fld>
            <a:endParaRPr lang="en-US" altLang="x-none" sz="1400" dirty="0">
              <a:latin typeface="Arial" charset="0"/>
            </a:endParaRPr>
          </a:p>
        </p:txBody>
      </p:sp>
      <p:sp>
        <p:nvSpPr>
          <p:cNvPr id="70656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447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English as a Second Language</a:t>
            </a:r>
            <a:br>
              <a:rPr lang="en-US" altLang="x-none" sz="3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Workshop Overview</a:t>
            </a:r>
          </a:p>
        </p:txBody>
      </p:sp>
    </p:spTree>
    <p:extLst>
      <p:ext uri="{BB962C8B-B14F-4D97-AF65-F5344CB8AC3E}">
        <p14:creationId xmlns:p14="http://schemas.microsoft.com/office/powerpoint/2010/main" val="16946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D78118D-477A-A940-95BF-2262E345A3F5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30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252286"/>
            <a:ext cx="3221469" cy="1979056"/>
          </a:xfrm>
          <a:prstGeom prst="rect">
            <a:avLst/>
          </a:prstGeom>
        </p:spPr>
      </p:pic>
      <p:sp>
        <p:nvSpPr>
          <p:cNvPr id="10" name="Rectangle 1026">
            <a:extLst>
              <a:ext uri="{FF2B5EF4-FFF2-40B4-BE49-F238E27FC236}">
                <a16:creationId xmlns:a16="http://schemas.microsoft.com/office/drawing/2014/main" id="{86D87C0E-6899-BDCB-577F-E514C8828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0515"/>
            <a:ext cx="12192000" cy="1238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Chain Drill Demonstration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C733C-98AF-3652-F751-8CD019236CA5}"/>
              </a:ext>
            </a:extLst>
          </p:cNvPr>
          <p:cNvSpPr/>
          <p:nvPr/>
        </p:nvSpPr>
        <p:spPr>
          <a:xfrm>
            <a:off x="3651775" y="920621"/>
            <a:ext cx="8640266" cy="5509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x-none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T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Bill, ask Mary </a:t>
            </a:r>
            <a:r>
              <a:rPr lang="en-US" altLang="en-US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(T point to card and hold </a:t>
            </a:r>
            <a:r>
              <a:rPr lang="en-US" altLang="en-US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?</a:t>
            </a:r>
            <a:r>
              <a:rPr lang="en-US" altLang="en-US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)</a:t>
            </a:r>
            <a:endParaRPr lang="en-US" altLang="x-none" sz="3200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  <a:p>
            <a:pPr marL="58738" indent="-47625" eaLnBrk="1" hangingPunct="1">
              <a:buClr>
                <a:srgbClr val="FFFFFF"/>
              </a:buClr>
            </a:pPr>
            <a:r>
              <a:rPr lang="en-US" altLang="x-none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S1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 What’s wrong?</a:t>
            </a:r>
          </a:p>
          <a:p>
            <a:pPr eaLnBrk="1" hangingPunct="1">
              <a:buClr>
                <a:srgbClr val="FFFFFF"/>
              </a:buClr>
            </a:pPr>
            <a:endParaRPr lang="en-US" altLang="x-none" sz="3200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  <a:p>
            <a:pPr marL="514350" indent="-514350" eaLnBrk="1" hangingPunct="1">
              <a:buClr>
                <a:srgbClr val="FFFFFF"/>
              </a:buClr>
            </a:pPr>
            <a:r>
              <a:rPr lang="en-US" altLang="x-none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T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Mary, tell Bill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en-US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(T point to card and hold </a:t>
            </a:r>
            <a:r>
              <a:rPr lang="en-US" altLang="en-US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.</a:t>
            </a:r>
            <a:r>
              <a:rPr lang="en-US" altLang="en-US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)</a:t>
            </a:r>
            <a:endParaRPr lang="en-US" altLang="x-none" sz="3200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  <a:p>
            <a:pPr marL="58737" indent="0" eaLnBrk="1" hangingPunct="1">
              <a:buClr>
                <a:srgbClr val="FFFFFF"/>
              </a:buClr>
            </a:pPr>
            <a:r>
              <a:rPr lang="en-US" altLang="x-none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S2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I have a cold.</a:t>
            </a:r>
          </a:p>
          <a:p>
            <a:pPr marL="58737" indent="0" eaLnBrk="1" hangingPunct="1">
              <a:buClr>
                <a:srgbClr val="FFFFFF"/>
              </a:buClr>
            </a:pPr>
            <a:endParaRPr lang="en-US" altLang="x-none" sz="3200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  <a:p>
            <a:pPr marL="11113" indent="0" eaLnBrk="1" hangingPunct="1">
              <a:buClr>
                <a:srgbClr val="FFFFFF"/>
              </a:buClr>
            </a:pPr>
            <a:r>
              <a:rPr lang="en-US" altLang="x-none" sz="32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Change picture.</a:t>
            </a:r>
          </a:p>
          <a:p>
            <a:pPr marL="11113" indent="0" eaLnBrk="1" hangingPunct="1">
              <a:buClr>
                <a:srgbClr val="FFFFFF"/>
              </a:buClr>
            </a:pPr>
            <a:endParaRPr lang="en-US" altLang="x-none" sz="3200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  <a:p>
            <a:pPr eaLnBrk="1" hangingPunct="1">
              <a:buClr>
                <a:srgbClr val="FFFFFF"/>
              </a:buClr>
            </a:pPr>
            <a:r>
              <a:rPr lang="en-US" altLang="x-none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T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Mary, ask Sam </a:t>
            </a:r>
            <a:r>
              <a:rPr lang="en-US" altLang="en-US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(T hold </a:t>
            </a:r>
            <a:r>
              <a:rPr lang="en-US" altLang="en-US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?</a:t>
            </a:r>
            <a:r>
              <a:rPr lang="en-US" altLang="en-US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)</a:t>
            </a:r>
            <a:endParaRPr lang="en-US" altLang="x-none" sz="3200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  <a:p>
            <a:pPr marL="11113" indent="11113" eaLnBrk="1" hangingPunct="1">
              <a:buClr>
                <a:srgbClr val="FFFFFF"/>
              </a:buClr>
            </a:pP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S2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en-US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What’s wrong?</a:t>
            </a:r>
            <a:r>
              <a:rPr lang="en-US" altLang="ja-JP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   </a:t>
            </a:r>
            <a:endParaRPr lang="en-US" altLang="x-none" sz="3200" i="1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  <a:p>
            <a:pPr eaLnBrk="1" hangingPunct="1">
              <a:buClr>
                <a:srgbClr val="FFFFFF"/>
              </a:buClr>
            </a:pPr>
            <a:r>
              <a:rPr lang="en-US" altLang="x-none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T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x-none" sz="3200" i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Sam, tell Mary  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(T hold </a:t>
            </a:r>
            <a:r>
              <a:rPr lang="en-US" altLang="x-none" sz="3200" b="1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.</a:t>
            </a:r>
            <a:r>
              <a:rPr lang="en-US" altLang="x-none" sz="3200" dirty="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)</a:t>
            </a:r>
            <a:endParaRPr lang="en-US" altLang="x-none" sz="3200" i="1" dirty="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40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5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8FF92FE-29F4-A342-8828-3891FE041641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31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A67340D-630C-65E0-2BAC-2A2D6FD04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3494" y="-15782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Practice Teaching Question/Answer Drill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54650A5-139B-8AF3-9CAD-CB0BE927B5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2618" y="513389"/>
            <a:ext cx="6274339" cy="19044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x-none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 Set the pattern: </a:t>
            </a:r>
            <a:r>
              <a:rPr lang="en-US" altLang="x-none" sz="2000" b="1" dirty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Use ? and . and picture cards.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T: (holds ? card and one picture) – asks question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T: (flips to . side) answers question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Ss: Listen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T: Repeat with 2 or 3 different words (pictures)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572BC-8A90-7998-84A9-808B26CE5D8E}"/>
              </a:ext>
            </a:extLst>
          </p:cNvPr>
          <p:cNvSpPr txBox="1"/>
          <p:nvPr/>
        </p:nvSpPr>
        <p:spPr>
          <a:xfrm>
            <a:off x="566389" y="2569919"/>
            <a:ext cx="534802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Part 1 – T Asks/Ss Answer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(gestures to self)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wrong?</a:t>
            </a:r>
          </a:p>
          <a:p>
            <a:pPr indent="349250"/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Ss)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have a cold.</a:t>
            </a:r>
          </a:p>
          <a:p>
            <a:pPr indent="15875"/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Repeat Step 2 with another picture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Ready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self)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wrong?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indent="349250"/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for Ss. to respond)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Repeat Step 4 with all words.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4ACB1-C3B6-58B7-E813-5EE320753610}"/>
              </a:ext>
            </a:extLst>
          </p:cNvPr>
          <p:cNvSpPr txBox="1"/>
          <p:nvPr/>
        </p:nvSpPr>
        <p:spPr>
          <a:xfrm>
            <a:off x="6183548" y="2569919"/>
            <a:ext cx="5703652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 2—Ss Asks/T answers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Ss)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wrong?</a:t>
            </a:r>
          </a:p>
          <a:p>
            <a:pPr indent="349250"/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x-none" sz="2400" dirty="0">
                <a:solidFill>
                  <a:schemeClr val="bg1"/>
                </a:solidFill>
                <a:ea typeface="Arial" charset="0"/>
                <a:cs typeface="Arial" charset="0"/>
              </a:rPr>
              <a:t>gestures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self)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have a cold.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Repeat Step 1 with another picture.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Ready?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(Gestures for Ss. to ask question)</a:t>
            </a:r>
          </a:p>
          <a:p>
            <a:pPr indent="349250"/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(Point to self – answers question)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Repeat Step 3 with all words.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46A93-4D44-8BBA-640E-FCD6DFA7CAAD}"/>
              </a:ext>
            </a:extLst>
          </p:cNvPr>
          <p:cNvSpPr txBox="1"/>
          <p:nvPr/>
        </p:nvSpPr>
        <p:spPr>
          <a:xfrm>
            <a:off x="3605719" y="5910090"/>
            <a:ext cx="46595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Move into Chain Drill</a:t>
            </a:r>
          </a:p>
        </p:txBody>
      </p:sp>
    </p:spTree>
    <p:extLst>
      <p:ext uri="{BB962C8B-B14F-4D97-AF65-F5344CB8AC3E}">
        <p14:creationId xmlns:p14="http://schemas.microsoft.com/office/powerpoint/2010/main" val="1410000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North American Mission Board/Send Relief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7809C31F-0D7A-1047-890B-2F861D6CF1AF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32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24" name="Rectangle 2"/>
          <p:cNvSpPr>
            <a:spLocks noChangeArrowheads="1"/>
          </p:cNvSpPr>
          <p:nvPr/>
        </p:nvSpPr>
        <p:spPr bwMode="auto">
          <a:xfrm>
            <a:off x="0" y="27364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Basic Teaching Drills</a:t>
            </a:r>
          </a:p>
        </p:txBody>
      </p:sp>
      <p:sp>
        <p:nvSpPr>
          <p:cNvPr id="337925" name="Rectangle 3"/>
          <p:cNvSpPr>
            <a:spLocks noChangeArrowheads="1"/>
          </p:cNvSpPr>
          <p:nvPr/>
        </p:nvSpPr>
        <p:spPr bwMode="auto">
          <a:xfrm>
            <a:off x="1327691" y="1416645"/>
            <a:ext cx="953661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293688" indent="-293688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 Physical Response</a:t>
            </a:r>
          </a:p>
          <a:p>
            <a:pPr marL="293688" indent="-293688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Repetition - words</a:t>
            </a:r>
          </a:p>
          <a:p>
            <a:pPr marL="293688" indent="-293688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Dictation</a:t>
            </a:r>
          </a:p>
          <a:p>
            <a:pPr marL="293688" indent="-293688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Repetition - sentences</a:t>
            </a:r>
          </a:p>
          <a:p>
            <a:pPr marL="293688" indent="-293688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Substitution</a:t>
            </a:r>
          </a:p>
          <a:p>
            <a:pPr marL="293688" indent="-293688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Question/Answer</a:t>
            </a:r>
          </a:p>
          <a:p>
            <a:pPr marL="293688" indent="-293688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Chain Drill</a:t>
            </a:r>
          </a:p>
        </p:txBody>
      </p:sp>
    </p:spTree>
    <p:extLst>
      <p:ext uri="{BB962C8B-B14F-4D97-AF65-F5344CB8AC3E}">
        <p14:creationId xmlns:p14="http://schemas.microsoft.com/office/powerpoint/2010/main" val="3335399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47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Preparing Advanced Lessons</a:t>
            </a:r>
          </a:p>
        </p:txBody>
      </p:sp>
      <p:sp>
        <p:nvSpPr>
          <p:cNvPr id="433157" name="Rectangle 3"/>
          <p:cNvSpPr>
            <a:spLocks noGrp="1" noChangeArrowheads="1"/>
          </p:cNvSpPr>
          <p:nvPr>
            <p:ph idx="1"/>
          </p:nvPr>
        </p:nvSpPr>
        <p:spPr>
          <a:xfrm>
            <a:off x="276225" y="1103313"/>
            <a:ext cx="11639550" cy="3525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Introduce vocabulary: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Repetition is still necessary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CHANGE – Advanced students define words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CHANGE – Advanced students give synonyms and antonyms</a:t>
            </a:r>
            <a:endParaRPr lang="en-US" altLang="x-none" sz="3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altLang="x-none" sz="3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observed</a:t>
            </a:r>
          </a:p>
          <a:p>
            <a:pPr marL="0" indent="0"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684E7F5-746D-C546-9C07-68BC1B25BB06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33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60" y="4648201"/>
            <a:ext cx="7979729" cy="14477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35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12192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Preparing Advanced Lessons</a:t>
            </a:r>
          </a:p>
        </p:txBody>
      </p:sp>
      <p:sp>
        <p:nvSpPr>
          <p:cNvPr id="43213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385888"/>
            <a:ext cx="11144250" cy="3700462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Sentences using new vocabulary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Advanced students create the sentences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Dictation </a:t>
            </a:r>
            <a:r>
              <a:rPr lang="mr-IN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sentences; can be done in pairs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Substitution Drill </a:t>
            </a:r>
            <a:r>
              <a:rPr lang="mr-IN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use only with difficult words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400" dirty="0">
                <a:solidFill>
                  <a:schemeClr val="bg1"/>
                </a:solidFill>
                <a:ea typeface="ＭＳ Ｐゴシック" charset="-128"/>
              </a:rPr>
              <a:t>	</a:t>
            </a:r>
            <a:endParaRPr lang="en-US" altLang="x-none" sz="2400" i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7B4EBDF-1E28-BC46-9E2B-29D130B1D6BB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34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7" y="4551821"/>
            <a:ext cx="10130446" cy="16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7469"/>
            <a:ext cx="12192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Preparing Advanced Lessons</a:t>
            </a:r>
          </a:p>
        </p:txBody>
      </p:sp>
      <p:sp>
        <p:nvSpPr>
          <p:cNvPr id="432133" name="Rectangle 1027"/>
          <p:cNvSpPr>
            <a:spLocks noGrp="1" noChangeArrowheads="1"/>
          </p:cNvSpPr>
          <p:nvPr>
            <p:ph idx="1"/>
          </p:nvPr>
        </p:nvSpPr>
        <p:spPr>
          <a:xfrm>
            <a:off x="304799" y="981869"/>
            <a:ext cx="11725835" cy="48910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Sentences using new vocabulary</a:t>
            </a:r>
            <a:endParaRPr lang="en-US" altLang="x-none" sz="3200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Advanced students can create questions and answers</a:t>
            </a:r>
          </a:p>
          <a:p>
            <a:pPr lvl="1">
              <a:buSzPct val="80000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 a question using the word </a:t>
            </a:r>
            <a:r>
              <a:rPr lang="en-US" altLang="x-none" sz="3200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observed.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SzPct val="80000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 a question using the word </a:t>
            </a:r>
            <a:r>
              <a:rPr lang="en-US" altLang="x-none" sz="3200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observed.</a:t>
            </a:r>
          </a:p>
          <a:p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Chain Drill </a:t>
            </a:r>
            <a:r>
              <a:rPr lang="mr-IN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conducted as  with beginner and intermediate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F930949-0A3F-5846-A763-54C9A5BBD469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35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30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1" b="13188"/>
          <a:stretch>
            <a:fillRect/>
          </a:stretch>
        </p:blipFill>
        <p:spPr bwMode="auto">
          <a:xfrm>
            <a:off x="3279379" y="4610655"/>
            <a:ext cx="5633242" cy="174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0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915400" cy="3200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Chapter 7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Pronunciation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9BF0614-D11C-8D43-865D-451157DEB89E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36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20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Elements in Teaching Pronunciation</a:t>
            </a:r>
          </a:p>
        </p:txBody>
      </p:sp>
      <p:sp>
        <p:nvSpPr>
          <p:cNvPr id="345093" name="Rectangle 3"/>
          <p:cNvSpPr>
            <a:spLocks noGrp="1" noChangeArrowheads="1"/>
          </p:cNvSpPr>
          <p:nvPr>
            <p:ph idx="1"/>
          </p:nvPr>
        </p:nvSpPr>
        <p:spPr>
          <a:xfrm>
            <a:off x="1062134" y="1585912"/>
            <a:ext cx="96012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to produce individual sounds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to hear the differences between sounds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Intonation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Rhythm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Phrasing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Reduced/Relaxed Speech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fld id="{F95C362C-0FF5-A54F-BE6D-FABABDACB933}" type="slidenum">
              <a:rPr lang="en-US" altLang="x-none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eaLnBrk="1" hangingPunct="1"/>
              <a:t>37</a:t>
            </a:fld>
            <a:endParaRPr lang="en-US" altLang="x-none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7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74172"/>
            <a:ext cx="121920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 How to Produce Individual Sounds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idx="1"/>
          </p:nvPr>
        </p:nvSpPr>
        <p:spPr>
          <a:xfrm>
            <a:off x="653143" y="1649413"/>
            <a:ext cx="10700657" cy="4023599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Factors in Production of a Speech Sound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  <a:tabLst>
                <a:tab pos="693738" algn="l"/>
              </a:tabLst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tabLst>
                <a:tab pos="109538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1. Lip or jaw position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tabLst>
                <a:tab pos="109538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2. Tongue position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tabLst>
                <a:tab pos="109538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3. Flow of air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  <a:tabLst>
                <a:tab pos="109538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4. Vocal cords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35892B2-F8A0-8841-B92A-34F9A45692A2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38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74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121920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Helps for teaching individual sounds</a:t>
            </a:r>
          </a:p>
        </p:txBody>
      </p:sp>
      <p:sp>
        <p:nvSpPr>
          <p:cNvPr id="846853" name="Rectangle 1027"/>
          <p:cNvSpPr>
            <a:spLocks noGrp="1" noChangeArrowheads="1"/>
          </p:cNvSpPr>
          <p:nvPr>
            <p:ph idx="1"/>
          </p:nvPr>
        </p:nvSpPr>
        <p:spPr>
          <a:xfrm>
            <a:off x="559837" y="1676400"/>
            <a:ext cx="11159412" cy="4267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  <a:tabLst>
                <a:tab pos="398463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Descriptions of How to Produce the Sounds of English – TELL pp. 101-107</a:t>
            </a:r>
          </a:p>
          <a:p>
            <a:pPr>
              <a:buClr>
                <a:schemeClr val="tx2"/>
              </a:buClr>
              <a:buSzPct val="130000"/>
              <a:tabLst>
                <a:tab pos="398463" algn="l"/>
              </a:tabLst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  <a:buSzPct val="130000"/>
              <a:tabLst>
                <a:tab pos="398463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Teacher demonstrations</a:t>
            </a:r>
          </a:p>
          <a:p>
            <a:pPr>
              <a:buClr>
                <a:schemeClr val="tx2"/>
              </a:buClr>
              <a:buSzPct val="130000"/>
              <a:tabLst>
                <a:tab pos="398463" algn="l"/>
              </a:tabLst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  <a:buSzPct val="130000"/>
              <a:tabLst>
                <a:tab pos="398463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hand mirror 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9480276-AC1E-C643-B3A1-7CB6FC24C2BB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39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50000"/>
              </a:schemeClr>
            </a:gs>
            <a:gs pos="59000">
              <a:schemeClr val="bg2">
                <a:lumMod val="75000"/>
              </a:schemeClr>
            </a:gs>
            <a:gs pos="4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6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12192000" cy="4419600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Get with a partner you don</a:t>
            </a:r>
            <a:r>
              <a:rPr lang="ja-JP" altLang="en-US" sz="32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3200" dirty="0">
                <a:latin typeface="Arial" charset="0"/>
                <a:ea typeface="Arial" charset="0"/>
                <a:cs typeface="Arial" charset="0"/>
              </a:rPr>
              <a:t>t know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Interview your partner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 What is your name?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 In what city were you born?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 Where do you live now?</a:t>
            </a:r>
          </a:p>
          <a:p>
            <a:pPr lvl="1" eaLnBrk="1" hangingPunct="1"/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 What church do you belong to</a:t>
            </a:r>
          </a:p>
          <a:p>
            <a:pPr lvl="1" eaLnBrk="1" hangingPunct="1"/>
            <a:r>
              <a:rPr lang="en-US" altLang="x-none" sz="3200" dirty="0">
                <a:latin typeface="Arial" charset="0"/>
                <a:ea typeface="Arial" charset="0"/>
                <a:cs typeface="Arial" charset="0"/>
              </a:rPr>
              <a:t>Why did you come to this workshop? ( one sentence answer)</a:t>
            </a:r>
          </a:p>
        </p:txBody>
      </p:sp>
      <p:sp>
        <p:nvSpPr>
          <p:cNvPr id="709633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0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C82AF78-DCB1-3845-8989-CC6BD72C16F7}" type="slidenum">
              <a:rPr lang="en-US" altLang="x-none" sz="1400">
                <a:latin typeface="Arial" charset="0"/>
              </a:rPr>
              <a:pPr eaLnBrk="1" hangingPunct="1"/>
              <a:t>4</a:t>
            </a:fld>
            <a:endParaRPr lang="en-US" altLang="x-none" sz="1400">
              <a:latin typeface="Arial" charset="0"/>
            </a:endParaRPr>
          </a:p>
        </p:txBody>
      </p:sp>
      <p:sp>
        <p:nvSpPr>
          <p:cNvPr id="70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591"/>
            <a:ext cx="12192000" cy="105103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latin typeface="Arial" charset="0"/>
                <a:ea typeface="Arial" charset="0"/>
                <a:cs typeface="Arial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8911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0676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517525" algn="l"/>
              </a:tabLst>
            </a:pPr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 How to Hear the Differences Between Sounds</a:t>
            </a:r>
          </a:p>
        </p:txBody>
      </p:sp>
      <p:sp>
        <p:nvSpPr>
          <p:cNvPr id="348165" name="Rectangle 1027"/>
          <p:cNvSpPr>
            <a:spLocks noGrp="1" noChangeArrowheads="1"/>
          </p:cNvSpPr>
          <p:nvPr>
            <p:ph idx="1"/>
          </p:nvPr>
        </p:nvSpPr>
        <p:spPr>
          <a:xfrm>
            <a:off x="1903445" y="1620416"/>
            <a:ext cx="8386665" cy="43325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Minimal Pairs</a:t>
            </a: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7463" lvl="1" indent="0">
              <a:lnSpc>
                <a:spcPct val="100000"/>
              </a:lnSpc>
              <a:spcBef>
                <a:spcPts val="0"/>
              </a:spcBef>
              <a:buNone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Beginning sound </a:t>
            </a:r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pet - bet</a:t>
            </a:r>
          </a:p>
          <a:p>
            <a:pPr marL="17463" lvl="1" indent="0" eaLnBrk="1" hangingPunct="1">
              <a:lnSpc>
                <a:spcPct val="100000"/>
              </a:lnSpc>
              <a:buNone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Medial sound </a:t>
            </a:r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staple - stable</a:t>
            </a:r>
          </a:p>
          <a:p>
            <a:pPr marL="17463" lvl="1" indent="0" eaLnBrk="1" hangingPunct="1">
              <a:lnSpc>
                <a:spcPct val="100000"/>
              </a:lnSpc>
              <a:buNone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Final sound</a:t>
            </a:r>
          </a:p>
          <a:p>
            <a:pPr marL="174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tap - tab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4F9AB31-69A3-C24C-9B1B-E3B6898E57ED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40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071"/>
            <a:ext cx="12192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Minimal Pair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Exercise </a:t>
            </a:r>
            <a:r>
              <a:rPr lang="en-US" altLang="x-none" sz="3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equence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8901" name="Rectangle 3"/>
          <p:cNvSpPr>
            <a:spLocks noGrp="1" noChangeArrowheads="1"/>
          </p:cNvSpPr>
          <p:nvPr>
            <p:ph idx="1"/>
          </p:nvPr>
        </p:nvSpPr>
        <p:spPr>
          <a:xfrm>
            <a:off x="1340498" y="1837928"/>
            <a:ext cx="9511004" cy="41148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Teacher writes sample on board and models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Teacher presents example; student responds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Students present example; students respond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FD140FA-1A56-0C48-AE40-9B1019A5C765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41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6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4" name="Rectangle 1027"/>
          <p:cNvSpPr>
            <a:spLocks noGrp="1" noChangeArrowheads="1"/>
          </p:cNvSpPr>
          <p:nvPr>
            <p:ph idx="1"/>
          </p:nvPr>
        </p:nvSpPr>
        <p:spPr>
          <a:xfrm>
            <a:off x="1907104" y="1990164"/>
            <a:ext cx="8377792" cy="28956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x-none" sz="32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Same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or       </a:t>
            </a:r>
            <a:r>
              <a:rPr lang="en-US" altLang="x-none" sz="32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Different</a:t>
            </a:r>
          </a:p>
          <a:p>
            <a:pPr eaLnBrk="1" hangingPunct="1">
              <a:buFont typeface="Wingdings" charset="2"/>
              <a:buNone/>
              <a:tabLst>
                <a:tab pos="4048125" algn="l"/>
                <a:tab pos="4103688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+       +                   		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 2" charset="2"/>
              </a:rPr>
              <a:t>        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Wingdings 2" charset="2"/>
            </a:endParaRPr>
          </a:p>
          <a:p>
            <a:pPr eaLnBrk="1" hangingPunct="1">
              <a:buFont typeface="Wingdings" charset="2"/>
              <a:buNone/>
              <a:tabLst>
                <a:tab pos="4214813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 2" charset="2"/>
              </a:rPr>
              <a:t>bet  -  bet             	bet  -  pet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47826C6-56B8-5B4F-A35D-36E2C5C44C75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42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0213" name="Text Box 1029"/>
          <p:cNvSpPr txBox="1">
            <a:spLocks noChangeArrowheads="1"/>
          </p:cNvSpPr>
          <p:nvPr/>
        </p:nvSpPr>
        <p:spPr bwMode="auto">
          <a:xfrm>
            <a:off x="3336926" y="574676"/>
            <a:ext cx="359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0214" name="Text Box 1030"/>
          <p:cNvSpPr txBox="1">
            <a:spLocks noChangeArrowheads="1"/>
          </p:cNvSpPr>
          <p:nvPr/>
        </p:nvSpPr>
        <p:spPr bwMode="auto">
          <a:xfrm>
            <a:off x="0" y="381001"/>
            <a:ext cx="12192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Minimal Pair Exercise 1</a:t>
            </a:r>
          </a:p>
        </p:txBody>
      </p:sp>
    </p:spTree>
    <p:extLst>
      <p:ext uri="{BB962C8B-B14F-4D97-AF65-F5344CB8AC3E}">
        <p14:creationId xmlns:p14="http://schemas.microsoft.com/office/powerpoint/2010/main" val="307150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8" name="Rectangle 1027"/>
          <p:cNvSpPr>
            <a:spLocks noGrp="1" noChangeArrowheads="1"/>
          </p:cNvSpPr>
          <p:nvPr>
            <p:ph idx="1"/>
          </p:nvPr>
        </p:nvSpPr>
        <p:spPr>
          <a:xfrm>
            <a:off x="2575249" y="1775926"/>
            <a:ext cx="7669763" cy="29718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32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Which is Different?  1, 2, or 3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b="1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bet      	bet     	pet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1            2             3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A5EA560-1360-C646-B0B6-92F88F5F04ED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43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1237" name="Text Box 1029"/>
          <p:cNvSpPr txBox="1">
            <a:spLocks noChangeArrowheads="1"/>
          </p:cNvSpPr>
          <p:nvPr/>
        </p:nvSpPr>
        <p:spPr bwMode="auto">
          <a:xfrm>
            <a:off x="0" y="239296"/>
            <a:ext cx="12192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Minimal Pair Exercise 2</a:t>
            </a:r>
          </a:p>
        </p:txBody>
      </p:sp>
    </p:spTree>
    <p:extLst>
      <p:ext uri="{BB962C8B-B14F-4D97-AF65-F5344CB8AC3E}">
        <p14:creationId xmlns:p14="http://schemas.microsoft.com/office/powerpoint/2010/main" val="1873637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EBF971FC-84B2-7E4B-9978-18C17E759EAB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44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2261" name="Text Box 2052"/>
          <p:cNvSpPr txBox="1">
            <a:spLocks noChangeArrowheads="1"/>
          </p:cNvSpPr>
          <p:nvPr/>
        </p:nvSpPr>
        <p:spPr bwMode="auto">
          <a:xfrm>
            <a:off x="1524000" y="609601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Minimal Pair Exercise 3</a:t>
            </a:r>
          </a:p>
        </p:txBody>
      </p:sp>
      <p:sp>
        <p:nvSpPr>
          <p:cNvPr id="19" name="Rectangle 2051">
            <a:extLst>
              <a:ext uri="{FF2B5EF4-FFF2-40B4-BE49-F238E27FC236}">
                <a16:creationId xmlns:a16="http://schemas.microsoft.com/office/drawing/2014/main" id="{2F9B830D-F70B-C1A7-9F77-5ABCB26E1E5D}"/>
              </a:ext>
            </a:extLst>
          </p:cNvPr>
          <p:cNvSpPr txBox="1">
            <a:spLocks noChangeArrowheads="1"/>
          </p:cNvSpPr>
          <p:nvPr/>
        </p:nvSpPr>
        <p:spPr>
          <a:xfrm>
            <a:off x="617376" y="1764129"/>
            <a:ext cx="547862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US" altLang="x-none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does it begin?</a:t>
            </a:r>
          </a:p>
          <a:p>
            <a:pPr>
              <a:buFont typeface="Wingdings" charset="2"/>
              <a:buNone/>
            </a:pPr>
            <a:endParaRPr lang="en-US" altLang="x-none" sz="32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4288" indent="0">
              <a:buFont typeface="Wingdings" charset="2"/>
              <a:buNone/>
            </a:pP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/b/      or    /p/</a:t>
            </a:r>
          </a:p>
          <a:p>
            <a:pPr marL="14288" indent="0">
              <a:buFont typeface="Wingdings" charset="2"/>
              <a:buNone/>
            </a:pPr>
            <a:endParaRPr lang="en-US" altLang="x-none" sz="32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4288" indent="0">
              <a:buFont typeface="Wingdings" charset="2"/>
              <a:buNone/>
            </a:pP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pat            bat</a:t>
            </a:r>
          </a:p>
          <a:p>
            <a:pPr marL="14288" indent="0">
              <a:buFont typeface="Wingdings" charset="2"/>
              <a:buNone/>
            </a:pPr>
            <a:endParaRPr lang="en-US" altLang="x-none" sz="32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4288" indent="0">
              <a:buFont typeface="Wingdings" charset="2"/>
              <a:buNone/>
            </a:pP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tab            tap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2051">
            <a:extLst>
              <a:ext uri="{FF2B5EF4-FFF2-40B4-BE49-F238E27FC236}">
                <a16:creationId xmlns:a16="http://schemas.microsoft.com/office/drawing/2014/main" id="{D08D5CB7-846E-CB5C-F6C6-B14C0087D910}"/>
              </a:ext>
            </a:extLst>
          </p:cNvPr>
          <p:cNvSpPr txBox="1">
            <a:spLocks noChangeArrowheads="1"/>
          </p:cNvSpPr>
          <p:nvPr/>
        </p:nvSpPr>
        <p:spPr>
          <a:xfrm>
            <a:off x="6339438" y="1764129"/>
            <a:ext cx="547862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does it end?</a:t>
            </a:r>
          </a:p>
          <a:p>
            <a:pPr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4288" indent="0"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/b/      or    /p/</a:t>
            </a:r>
          </a:p>
          <a:p>
            <a:pPr marL="14288" indent="0"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4288" indent="0"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pat            bat</a:t>
            </a:r>
          </a:p>
          <a:p>
            <a:pPr marL="14288" indent="0"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4288" indent="0"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tab            tap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F0CB86-6EBF-A2BE-A733-D6FD247A942F}"/>
              </a:ext>
            </a:extLst>
          </p:cNvPr>
          <p:cNvCxnSpPr/>
          <p:nvPr/>
        </p:nvCxnSpPr>
        <p:spPr>
          <a:xfrm>
            <a:off x="6096000" y="1527717"/>
            <a:ext cx="0" cy="4627756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3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20" name="Rectangle 1027"/>
          <p:cNvSpPr>
            <a:spLocks noGrp="1" noChangeArrowheads="1"/>
          </p:cNvSpPr>
          <p:nvPr>
            <p:ph idx="1"/>
          </p:nvPr>
        </p:nvSpPr>
        <p:spPr>
          <a:xfrm>
            <a:off x="4229100" y="2060510"/>
            <a:ext cx="3733800" cy="25146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Which did I say ?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led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or   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red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141FB433-C67D-0744-AA6C-6705F1603F62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45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3285" name="Text Box 1028"/>
          <p:cNvSpPr txBox="1">
            <a:spLocks noChangeArrowheads="1"/>
          </p:cNvSpPr>
          <p:nvPr/>
        </p:nvSpPr>
        <p:spPr bwMode="auto">
          <a:xfrm>
            <a:off x="1524000" y="457201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Minimal Pair Exercise 4</a:t>
            </a:r>
          </a:p>
        </p:txBody>
      </p:sp>
    </p:spTree>
    <p:extLst>
      <p:ext uri="{BB962C8B-B14F-4D97-AF65-F5344CB8AC3E}">
        <p14:creationId xmlns:p14="http://schemas.microsoft.com/office/powerpoint/2010/main" val="1599793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540"/>
            <a:ext cx="12192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Elements in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Pronunciation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5093" name="Rectangle 3"/>
          <p:cNvSpPr>
            <a:spLocks noGrp="1" noChangeArrowheads="1"/>
          </p:cNvSpPr>
          <p:nvPr>
            <p:ph idx="1"/>
          </p:nvPr>
        </p:nvSpPr>
        <p:spPr>
          <a:xfrm>
            <a:off x="1371051" y="2261667"/>
            <a:ext cx="9449898" cy="228289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 How to produce individual sounds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 How to hear the differences between sounds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0AA271D-A57E-F744-B87D-236CA4E3FBE4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46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28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 STRESS</a:t>
            </a:r>
          </a:p>
        </p:txBody>
      </p:sp>
      <p:sp>
        <p:nvSpPr>
          <p:cNvPr id="343045" name="Rectangle 1027"/>
          <p:cNvSpPr>
            <a:spLocks noGrp="1" noChangeArrowheads="1"/>
          </p:cNvSpPr>
          <p:nvPr>
            <p:ph idx="1"/>
          </p:nvPr>
        </p:nvSpPr>
        <p:spPr>
          <a:xfrm>
            <a:off x="928982" y="1224186"/>
            <a:ext cx="9560945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stressed syllable in a word or the stressed word</a:t>
            </a:r>
          </a:p>
          <a:p>
            <a:pPr marL="0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a sentence is</a:t>
            </a:r>
          </a:p>
          <a:p>
            <a:pPr marL="457200" lvl="1" indent="0" algn="ctr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LOUDER  </a:t>
            </a:r>
          </a:p>
          <a:p>
            <a:pPr marL="457200" lvl="1" indent="0" algn="ctr">
              <a:lnSpc>
                <a:spcPct val="70000"/>
              </a:lnSpc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lvl="1" indent="0" algn="ctr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L –o – n – g – e –r</a:t>
            </a:r>
          </a:p>
          <a:p>
            <a:pPr marL="457200" lvl="1" indent="0"/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6A29CE8-53A6-604F-A16D-467613EFF683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47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06" name="Text Box 1028"/>
          <p:cNvSpPr txBox="1">
            <a:spLocks noChangeArrowheads="1"/>
          </p:cNvSpPr>
          <p:nvPr/>
        </p:nvSpPr>
        <p:spPr bwMode="auto">
          <a:xfrm>
            <a:off x="4406454" y="5175087"/>
            <a:ext cx="337909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</a:rPr>
              <a:t>trans-</a:t>
            </a:r>
            <a:r>
              <a:rPr lang="en-US" sz="3200" b="1" dirty="0" err="1">
                <a:solidFill>
                  <a:srgbClr val="FFFFFF"/>
                </a:solidFill>
              </a:rPr>
              <a:t>por</a:t>
            </a:r>
            <a:r>
              <a:rPr lang="en-US" sz="3200" b="1" dirty="0">
                <a:solidFill>
                  <a:srgbClr val="FFFFFF"/>
                </a:solidFill>
              </a:rPr>
              <a:t>-TA-</a:t>
            </a:r>
            <a:r>
              <a:rPr lang="en-US" sz="3200" b="1" dirty="0" err="1">
                <a:solidFill>
                  <a:srgbClr val="FFFFFF"/>
                </a:solidFill>
              </a:rPr>
              <a:t>tion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58119" name="WordArt 1036"/>
          <p:cNvSpPr>
            <a:spLocks noChangeArrowheads="1" noChangeShapeType="1" noTextEdit="1"/>
          </p:cNvSpPr>
          <p:nvPr/>
        </p:nvSpPr>
        <p:spPr bwMode="auto">
          <a:xfrm>
            <a:off x="4860984" y="4295802"/>
            <a:ext cx="3280913" cy="466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Higher Pitched</a:t>
            </a:r>
          </a:p>
        </p:txBody>
      </p:sp>
    </p:spTree>
    <p:extLst>
      <p:ext uri="{BB962C8B-B14F-4D97-AF65-F5344CB8AC3E}">
        <p14:creationId xmlns:p14="http://schemas.microsoft.com/office/powerpoint/2010/main" val="4454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0" name="Rectangle 1027"/>
          <p:cNvSpPr>
            <a:spLocks noGrp="1" noChangeArrowheads="1"/>
          </p:cNvSpPr>
          <p:nvPr>
            <p:ph idx="1"/>
          </p:nvPr>
        </p:nvSpPr>
        <p:spPr>
          <a:xfrm>
            <a:off x="1045029" y="1981200"/>
            <a:ext cx="10748865" cy="4267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individual words only 1 syllable is stressed</a:t>
            </a:r>
          </a:p>
          <a:p>
            <a:pPr eaLnBrk="1" hangingPunct="1"/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Sentences</a:t>
            </a:r>
          </a:p>
          <a:p>
            <a:pPr lvl="1"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Content words are stressed</a:t>
            </a:r>
          </a:p>
          <a:p>
            <a:pPr lvl="1"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Structure and linking words are not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63ED25C-A0B2-9A4C-A9B6-2695A0C7153A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48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9429" name="Text Box 1028"/>
          <p:cNvSpPr txBox="1">
            <a:spLocks noChangeArrowheads="1"/>
          </p:cNvSpPr>
          <p:nvPr/>
        </p:nvSpPr>
        <p:spPr bwMode="auto">
          <a:xfrm>
            <a:off x="1463675" y="436564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Stress -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5721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4" name="Rectangle 1027"/>
          <p:cNvSpPr>
            <a:spLocks noGrp="1" noChangeArrowheads="1"/>
          </p:cNvSpPr>
          <p:nvPr>
            <p:ph idx="1"/>
          </p:nvPr>
        </p:nvSpPr>
        <p:spPr>
          <a:xfrm>
            <a:off x="155275" y="1752600"/>
            <a:ext cx="12036725" cy="4419600"/>
          </a:xfrm>
        </p:spPr>
        <p:txBody>
          <a:bodyPr>
            <a:noAutofit/>
          </a:bodyPr>
          <a:lstStyle/>
          <a:p>
            <a:pPr marL="593725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Where stress is placed affects meaning and comprehension.</a:t>
            </a:r>
          </a:p>
          <a:p>
            <a:pPr marL="822325"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822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</a:t>
            </a: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duct 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	</a:t>
            </a: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duct</a:t>
            </a:r>
          </a:p>
          <a:p>
            <a:pPr marL="822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pect		Sus</a:t>
            </a: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pect</a:t>
            </a:r>
          </a:p>
          <a:p>
            <a:pPr marL="822325" algn="ctr"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822325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didn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say you were unorganized.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853ADB8-1A02-B648-AF90-4A7E17752508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49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0453" name="Text Box 1028"/>
          <p:cNvSpPr txBox="1">
            <a:spLocks noChangeArrowheads="1"/>
          </p:cNvSpPr>
          <p:nvPr/>
        </p:nvSpPr>
        <p:spPr bwMode="auto">
          <a:xfrm>
            <a:off x="0" y="181156"/>
            <a:ext cx="12192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Stress -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26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9105"/>
            <a:ext cx="11965021" cy="139916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Chapter 4</a:t>
            </a:r>
            <a:br>
              <a:rPr lang="en-US" altLang="x-none" sz="38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 and Teaching a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Foreign Language       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2895600" cy="457200"/>
          </a:xfrm>
        </p:spPr>
        <p:txBody>
          <a:bodyPr/>
          <a:lstStyle/>
          <a:p>
            <a:pPr algn="r">
              <a:defRPr/>
            </a:pPr>
            <a:r>
              <a:rPr lang="en-US"/>
              <a:t>North American Mission Board/Send Relief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BDCA882-9EA3-1641-92E0-2059DC91B613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7774" y="2526166"/>
            <a:ext cx="27494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/>
              <a:t>🤔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558628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025222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Ways to Show Stress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Words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1189" name="Rectangle 3"/>
          <p:cNvSpPr>
            <a:spLocks noGrp="1" noChangeArrowheads="1"/>
          </p:cNvSpPr>
          <p:nvPr>
            <p:ph idx="1"/>
          </p:nvPr>
        </p:nvSpPr>
        <p:spPr>
          <a:xfrm>
            <a:off x="3197524" y="1539875"/>
            <a:ext cx="5796951" cy="441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sz="3200" b="1" dirty="0">
                <a:solidFill>
                  <a:schemeClr val="bg1"/>
                </a:solidFill>
                <a:ea typeface="ＭＳ Ｐゴシック" charset="-128"/>
              </a:rPr>
              <a:t>Identify the number of syllables</a:t>
            </a:r>
          </a:p>
          <a:p>
            <a:pPr marL="457200" lvl="1" indent="0">
              <a:buNone/>
            </a:pP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         </a:t>
            </a:r>
            <a:r>
              <a:rPr lang="en-US" altLang="x-none" sz="2800" i="1" dirty="0">
                <a:solidFill>
                  <a:schemeClr val="bg1"/>
                </a:solidFill>
                <a:ea typeface="ＭＳ Ｐゴシック" charset="-128"/>
              </a:rPr>
              <a:t>trans-</a:t>
            </a:r>
            <a:r>
              <a:rPr lang="en-US" altLang="x-none" sz="2800" i="1" dirty="0" err="1">
                <a:solidFill>
                  <a:schemeClr val="bg1"/>
                </a:solidFill>
                <a:ea typeface="ＭＳ Ｐゴシック" charset="-128"/>
              </a:rPr>
              <a:t>por</a:t>
            </a:r>
            <a:r>
              <a:rPr lang="en-US" altLang="x-none" sz="2800" i="1" dirty="0">
                <a:solidFill>
                  <a:schemeClr val="bg1"/>
                </a:solidFill>
                <a:ea typeface="ＭＳ Ｐゴシック" charset="-128"/>
              </a:rPr>
              <a:t>-ta-</a:t>
            </a:r>
            <a:r>
              <a:rPr lang="en-US" altLang="x-none" sz="2800" i="1" dirty="0" err="1">
                <a:solidFill>
                  <a:schemeClr val="bg1"/>
                </a:solidFill>
                <a:ea typeface="ＭＳ Ｐゴシック" charset="-128"/>
              </a:rPr>
              <a:t>tion</a:t>
            </a:r>
            <a:endParaRPr lang="en-US" altLang="x-none" sz="2800" i="1" dirty="0">
              <a:solidFill>
                <a:schemeClr val="bg1"/>
              </a:solidFill>
              <a:ea typeface="ＭＳ Ｐゴシック" charset="-128"/>
            </a:endParaRPr>
          </a:p>
          <a:p>
            <a:pPr marL="457200" lvl="1" indent="0">
              <a:buNone/>
            </a:pPr>
            <a:endParaRPr lang="en-US" altLang="x-none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x-none" sz="3200" b="1" dirty="0">
                <a:solidFill>
                  <a:schemeClr val="bg1"/>
                </a:solidFill>
                <a:ea typeface="ＭＳ Ｐゴシック" charset="-128"/>
              </a:rPr>
              <a:t>Show the stressed syllable</a:t>
            </a:r>
          </a:p>
          <a:p>
            <a:pPr marL="457200" lvl="1" indent="0">
              <a:buNone/>
            </a:pP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        </a:t>
            </a:r>
            <a:r>
              <a:rPr lang="en-US" altLang="x-none" sz="2800" i="1" dirty="0">
                <a:solidFill>
                  <a:schemeClr val="bg1"/>
                </a:solidFill>
                <a:ea typeface="ＭＳ Ｐゴシック" charset="-128"/>
              </a:rPr>
              <a:t>trans-</a:t>
            </a:r>
            <a:r>
              <a:rPr lang="en-US" altLang="x-none" sz="2800" i="1" dirty="0" err="1">
                <a:solidFill>
                  <a:schemeClr val="bg1"/>
                </a:solidFill>
                <a:ea typeface="ＭＳ Ｐゴシック" charset="-128"/>
              </a:rPr>
              <a:t>por</a:t>
            </a:r>
            <a:r>
              <a:rPr lang="en-US" altLang="x-none" sz="2800" i="1" dirty="0">
                <a:solidFill>
                  <a:schemeClr val="bg1"/>
                </a:solidFill>
                <a:ea typeface="ＭＳ Ｐゴシック" charset="-128"/>
              </a:rPr>
              <a:t>-TA-</a:t>
            </a:r>
            <a:r>
              <a:rPr lang="en-US" altLang="x-none" sz="2800" i="1" dirty="0" err="1">
                <a:solidFill>
                  <a:schemeClr val="bg1"/>
                </a:solidFill>
                <a:ea typeface="ＭＳ Ｐゴシック" charset="-128"/>
              </a:rPr>
              <a:t>tion</a:t>
            </a:r>
            <a:endParaRPr lang="en-US" altLang="x-none" sz="2800" i="1" dirty="0">
              <a:solidFill>
                <a:schemeClr val="bg1"/>
              </a:solidFill>
              <a:ea typeface="ＭＳ Ｐゴシック" charset="-128"/>
            </a:endParaRPr>
          </a:p>
          <a:p>
            <a:pPr marL="457200" lvl="1" indent="0">
              <a:buNone/>
            </a:pPr>
            <a:endParaRPr lang="en-US" altLang="x-none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x-none" sz="3200" b="1" dirty="0">
                <a:solidFill>
                  <a:schemeClr val="bg1"/>
                </a:solidFill>
                <a:ea typeface="ＭＳ Ｐゴシック" charset="-128"/>
              </a:rPr>
              <a:t>Use a rubber band</a:t>
            </a:r>
          </a:p>
          <a:p>
            <a:pPr marL="457200" lvl="1" indent="0">
              <a:buNone/>
            </a:pP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        </a:t>
            </a:r>
            <a:r>
              <a:rPr lang="en-US" altLang="x-none" sz="2800" dirty="0">
                <a:solidFill>
                  <a:schemeClr val="bg1"/>
                </a:solidFill>
                <a:ea typeface="ＭＳ Ｐゴシック" charset="-128"/>
              </a:rPr>
              <a:t>THIR-ty </a:t>
            </a:r>
            <a:r>
              <a:rPr lang="en-US" altLang="x-none" sz="2800" i="1" dirty="0">
                <a:solidFill>
                  <a:schemeClr val="bg1"/>
                </a:solidFill>
                <a:ea typeface="ＭＳ Ｐゴシック" charset="-128"/>
              </a:rPr>
              <a:t>           </a:t>
            </a:r>
            <a:r>
              <a:rPr lang="en-US" altLang="x-none" sz="2800" dirty="0" err="1">
                <a:solidFill>
                  <a:schemeClr val="bg1"/>
                </a:solidFill>
                <a:ea typeface="ＭＳ Ｐゴシック" charset="-128"/>
              </a:rPr>
              <a:t>thir</a:t>
            </a:r>
            <a:r>
              <a:rPr lang="en-US" altLang="x-none" sz="2800" dirty="0">
                <a:solidFill>
                  <a:schemeClr val="bg1"/>
                </a:solidFill>
                <a:ea typeface="ＭＳ Ｐゴシック" charset="-128"/>
              </a:rPr>
              <a:t>-TEEN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96A3E5D-3679-C840-B67A-0030BAA9BA67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50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92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Backward Buildup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981200"/>
            <a:ext cx="36576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x-none" sz="3600" dirty="0" err="1">
                <a:solidFill>
                  <a:schemeClr val="bg1"/>
                </a:solidFill>
                <a:ea typeface="ＭＳ Ｐゴシック" charset="-128"/>
              </a:rPr>
              <a:t>tric</a:t>
            </a:r>
            <a:endParaRPr lang="en-US" altLang="x-none" sz="36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None/>
            </a:pPr>
            <a:endParaRPr lang="en-US" altLang="x-none" sz="12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x-none" sz="3600" dirty="0">
                <a:solidFill>
                  <a:schemeClr val="bg1"/>
                </a:solidFill>
                <a:ea typeface="ＭＳ Ｐゴシック" charset="-128"/>
              </a:rPr>
              <a:t>- LEC-</a:t>
            </a:r>
            <a:r>
              <a:rPr lang="en-US" altLang="x-none" sz="3600" dirty="0" err="1">
                <a:solidFill>
                  <a:schemeClr val="bg1"/>
                </a:solidFill>
                <a:ea typeface="ＭＳ Ｐゴシック" charset="-128"/>
              </a:rPr>
              <a:t>tric</a:t>
            </a:r>
            <a:endParaRPr lang="en-US" altLang="x-none" sz="36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None/>
            </a:pPr>
            <a:endParaRPr lang="en-US" altLang="x-none" sz="12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x-none" sz="3600" dirty="0">
                <a:solidFill>
                  <a:schemeClr val="bg1"/>
                </a:solidFill>
                <a:ea typeface="ＭＳ Ｐゴシック" charset="-128"/>
              </a:rPr>
              <a:t>e-</a:t>
            </a:r>
            <a:r>
              <a:rPr lang="en-US" altLang="x-none" sz="3600" dirty="0" err="1">
                <a:solidFill>
                  <a:schemeClr val="bg1"/>
                </a:solidFill>
                <a:ea typeface="ＭＳ Ｐゴシック" charset="-128"/>
              </a:rPr>
              <a:t>LECt</a:t>
            </a:r>
            <a:r>
              <a:rPr lang="en-US" altLang="x-none" sz="3600" dirty="0">
                <a:solidFill>
                  <a:schemeClr val="bg1"/>
                </a:solidFill>
                <a:ea typeface="ＭＳ Ｐゴシック" charset="-128"/>
              </a:rPr>
              <a:t>-</a:t>
            </a:r>
            <a:r>
              <a:rPr lang="en-US" altLang="x-none" sz="3600" dirty="0" err="1">
                <a:solidFill>
                  <a:schemeClr val="bg1"/>
                </a:solidFill>
                <a:ea typeface="ＭＳ Ｐゴシック" charset="-128"/>
              </a:rPr>
              <a:t>ric</a:t>
            </a:r>
            <a:endParaRPr lang="en-US" altLang="x-none" sz="36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x-none" sz="1200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x-none" sz="3600" dirty="0" err="1">
                <a:solidFill>
                  <a:schemeClr val="bg1"/>
                </a:solidFill>
                <a:ea typeface="ＭＳ Ｐゴシック" charset="-128"/>
              </a:rPr>
              <a:t>eLECtric</a:t>
            </a:r>
            <a:endParaRPr lang="en-US" altLang="x-none" sz="36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D3959DC-65CE-9E4D-9EF7-2C4A683CC0AF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51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uiExpand="1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Ways to Show Stress in Sentences</a:t>
            </a:r>
            <a:endParaRPr lang="en-US" altLang="x-none" sz="3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3237" name="Rectangle 1027"/>
          <p:cNvSpPr>
            <a:spLocks noGrp="1" noChangeArrowheads="1"/>
          </p:cNvSpPr>
          <p:nvPr>
            <p:ph idx="1"/>
          </p:nvPr>
        </p:nvSpPr>
        <p:spPr>
          <a:xfrm>
            <a:off x="1000664" y="1371600"/>
            <a:ext cx="10353136" cy="4114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1.Underline content words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Nouns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Verbs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Adjectives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Adverbs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 words</a:t>
            </a:r>
          </a:p>
          <a:p>
            <a:pPr lvl="1" eaLnBrk="1" hangingPunct="1"/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My </a:t>
            </a: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grandmother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saw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crocodile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1D87E93-CF86-694F-8391-2883A67E5F46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52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15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193895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Ways to Show Stress in Sentences </a:t>
            </a: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- 2</a:t>
            </a:r>
          </a:p>
        </p:txBody>
      </p:sp>
      <p:sp>
        <p:nvSpPr>
          <p:cNvPr id="86426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10928229" cy="4495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Circle the word/s that get the most  stress (focal word).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 ate the whole pie by himself!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Use a rubber band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stretch on the stressed word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80F293A-4EB7-A345-A92D-C5582F20FF80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53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1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716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Elements in Teaching Pronunciation</a:t>
            </a:r>
          </a:p>
        </p:txBody>
      </p:sp>
      <p:sp>
        <p:nvSpPr>
          <p:cNvPr id="345093" name="Rectangle 3"/>
          <p:cNvSpPr>
            <a:spLocks noGrp="1" noChangeArrowheads="1"/>
          </p:cNvSpPr>
          <p:nvPr>
            <p:ph idx="1"/>
          </p:nvPr>
        </p:nvSpPr>
        <p:spPr>
          <a:xfrm>
            <a:off x="1696570" y="1682742"/>
            <a:ext cx="8798859" cy="3982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 How to produce individual sounds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eriod" startAt="2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to hear the differences between sounds</a:t>
            </a:r>
          </a:p>
          <a:p>
            <a:pPr marL="342900" indent="-342900">
              <a:buAutoNum type="arabicPeriod" startAt="2"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 Stress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F1827677-E594-3048-AF5B-E9870C550796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54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12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61788"/>
            <a:ext cx="12192000" cy="106536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 Intonation</a:t>
            </a:r>
            <a:b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</a:br>
            <a:endParaRPr lang="en-US" altLang="x-none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4147" name="Rectangle 1027"/>
          <p:cNvSpPr>
            <a:spLocks noGrp="1" noChangeArrowheads="1"/>
          </p:cNvSpPr>
          <p:nvPr>
            <p:ph idx="1"/>
          </p:nvPr>
        </p:nvSpPr>
        <p:spPr>
          <a:xfrm>
            <a:off x="4229100" y="2402825"/>
            <a:ext cx="3733800" cy="3352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OH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Disgust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Disappointment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Surprise</a:t>
            </a:r>
          </a:p>
          <a:p>
            <a:pPr eaLnBrk="1" hangingPunct="1">
              <a:buFont typeface="Wingdings" charset="2"/>
              <a:buNone/>
            </a:pPr>
            <a:endParaRPr lang="en-US" altLang="x-none" sz="5400" dirty="0">
              <a:solidFill>
                <a:schemeClr val="bg1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E714586-7670-DA4A-B4C8-9DD0FC75D0A9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55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479" y="1225300"/>
            <a:ext cx="634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Rise and Fall of Pitch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3FCB31E-429E-8F49-AB3F-16762187851F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56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0692" name="Rectangle 2"/>
          <p:cNvSpPr>
            <a:spLocks noChangeArrowheads="1"/>
          </p:cNvSpPr>
          <p:nvPr/>
        </p:nvSpPr>
        <p:spPr bwMode="auto">
          <a:xfrm>
            <a:off x="838200" y="1503870"/>
            <a:ext cx="1051560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15875" lvl="1">
              <a:spcBef>
                <a:spcPct val="50000"/>
              </a:spcBef>
              <a:buClr>
                <a:srgbClr val="FFFFFF"/>
              </a:buClr>
              <a:buSzPct val="60000"/>
              <a:tabLst>
                <a:tab pos="4064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Shows whether a sentence is a statement or a question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SzPct val="60000"/>
              <a:tabLst>
                <a:tab pos="406400" algn="l"/>
              </a:tabLst>
              <a:defRPr/>
            </a:pPr>
            <a:endParaRPr lang="en-US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FFFFFF"/>
              </a:buClr>
              <a:buSzPct val="60000"/>
              <a:tabLst>
                <a:tab pos="4064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Conveys </a:t>
            </a:r>
          </a:p>
          <a:p>
            <a:pPr marL="1028700" lvl="2" indent="-457200">
              <a:spcBef>
                <a:spcPct val="50000"/>
              </a:spcBef>
              <a:buClr>
                <a:srgbClr val="FFFFCC"/>
              </a:buClr>
              <a:buSzPct val="65000"/>
              <a:buFont typeface="Arial" charset="0"/>
              <a:buChar char="•"/>
              <a:tabLst>
                <a:tab pos="4064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Certainty or uncertainty</a:t>
            </a:r>
          </a:p>
          <a:p>
            <a:pPr marL="1028700" lvl="2" indent="-457200">
              <a:spcBef>
                <a:spcPct val="50000"/>
              </a:spcBef>
              <a:buClr>
                <a:srgbClr val="FFFFCC"/>
              </a:buClr>
              <a:buSzPct val="65000"/>
              <a:buFont typeface="Arial" charset="0"/>
              <a:buChar char="•"/>
              <a:tabLst>
                <a:tab pos="4064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Cooperativeness or lack of it</a:t>
            </a:r>
          </a:p>
          <a:p>
            <a:pPr marL="1028700" lvl="2" indent="-457200">
              <a:spcBef>
                <a:spcPct val="50000"/>
              </a:spcBef>
              <a:buClr>
                <a:srgbClr val="FFFFCC"/>
              </a:buClr>
              <a:buSzPct val="65000"/>
              <a:buFont typeface="Arial" charset="0"/>
              <a:buChar char="•"/>
              <a:tabLst>
                <a:tab pos="4064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Feeling of the speaker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SzPct val="60000"/>
              <a:buFont typeface="Wingdings" pitchFamily="2" charset="2"/>
              <a:buChar char="n"/>
              <a:tabLst>
                <a:tab pos="406400" algn="l"/>
              </a:tabLst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3" name="Rectangle 3"/>
          <p:cNvSpPr>
            <a:spLocks noChangeArrowheads="1"/>
          </p:cNvSpPr>
          <p:nvPr/>
        </p:nvSpPr>
        <p:spPr bwMode="auto">
          <a:xfrm>
            <a:off x="0" y="381001"/>
            <a:ext cx="120597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Intonation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- 2</a:t>
            </a:r>
          </a:p>
        </p:txBody>
      </p:sp>
    </p:spTree>
    <p:extLst>
      <p:ext uri="{BB962C8B-B14F-4D97-AF65-F5344CB8AC3E}">
        <p14:creationId xmlns:p14="http://schemas.microsoft.com/office/powerpoint/2010/main" val="1205448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3"/>
          <p:cNvSpPr>
            <a:spLocks noGrp="1" noChangeArrowheads="1"/>
          </p:cNvSpPr>
          <p:nvPr>
            <p:ph idx="1"/>
          </p:nvPr>
        </p:nvSpPr>
        <p:spPr>
          <a:xfrm>
            <a:off x="690113" y="990600"/>
            <a:ext cx="11197087" cy="16764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English sentences move in a descending pattern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from higher pitch to lower pitch.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60A23CF-291F-CF41-BF26-4A22AAF5BD13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57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1717" name="Text Box 4"/>
          <p:cNvSpPr txBox="1">
            <a:spLocks noChangeArrowheads="1"/>
          </p:cNvSpPr>
          <p:nvPr/>
        </p:nvSpPr>
        <p:spPr bwMode="auto">
          <a:xfrm>
            <a:off x="0" y="122992"/>
            <a:ext cx="121919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Intonation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-3</a:t>
            </a:r>
          </a:p>
        </p:txBody>
      </p:sp>
      <p:pic>
        <p:nvPicPr>
          <p:cNvPr id="8704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95" y="2667000"/>
            <a:ext cx="7584057" cy="32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48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Ways to Teach Intonation Tone Shifts</a:t>
            </a:r>
          </a:p>
        </p:txBody>
      </p:sp>
      <p:sp>
        <p:nvSpPr>
          <p:cNvPr id="8714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11014494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Show where the tone shifts:</a:t>
            </a:r>
          </a:p>
          <a:p>
            <a:pPr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Draw a line to show the direction of pitch movement</a:t>
            </a:r>
          </a:p>
          <a:p>
            <a:pPr eaLnBrk="1" hangingPunct="1"/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Move your hand up and down with pitch shifts.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B83C4FB-7904-6348-A8A7-1BB64E7F9C60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58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2746" name="Line 8"/>
          <p:cNvSpPr>
            <a:spLocks noChangeShapeType="1"/>
          </p:cNvSpPr>
          <p:nvPr/>
        </p:nvSpPr>
        <p:spPr bwMode="auto">
          <a:xfrm>
            <a:off x="64008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71431" name="Picture 9" descr="CKH50025"/>
          <p:cNvPicPr>
            <a:picLocks noChangeAspect="1" noChangeArrowheads="1"/>
          </p:cNvPicPr>
          <p:nvPr/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8768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4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588793"/>
            <a:ext cx="4368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35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Ways to Teach Intonation Tone Shifts </a:t>
            </a: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-2</a:t>
            </a:r>
          </a:p>
        </p:txBody>
      </p:sp>
      <p:sp>
        <p:nvSpPr>
          <p:cNvPr id="357381" name="Rectangle 3"/>
          <p:cNvSpPr>
            <a:spLocks noGrp="1" noChangeArrowheads="1"/>
          </p:cNvSpPr>
          <p:nvPr>
            <p:ph idx="1"/>
          </p:nvPr>
        </p:nvSpPr>
        <p:spPr>
          <a:xfrm>
            <a:off x="1759789" y="1981200"/>
            <a:ext cx="8679611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Hum the sentence (or sing </a:t>
            </a:r>
            <a:r>
              <a:rPr lang="en-US" altLang="x-none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endParaRPr lang="en-US" altLang="x-none" sz="1200" b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I don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know.</a:t>
            </a:r>
          </a:p>
          <a:p>
            <a:pPr marL="0" indent="0"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Hello, how are you?</a:t>
            </a:r>
          </a:p>
          <a:p>
            <a:pPr marL="0" indent="0">
              <a:buNone/>
            </a:pPr>
            <a:r>
              <a:rPr lang="en-US" altLang="x-none" i="1" dirty="0">
                <a:solidFill>
                  <a:schemeClr val="bg1"/>
                </a:solidFill>
                <a:ea typeface="ＭＳ Ｐゴシック" charset="-128"/>
              </a:rPr>
              <a:t>               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17A9335-EEDF-A54C-9575-ABE45AF95FB2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59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8D7A8E32-9934-5744-850A-81B83F9D44CD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5700" name="Rectangle 3"/>
          <p:cNvSpPr>
            <a:spLocks noChangeArrowheads="1"/>
          </p:cNvSpPr>
          <p:nvPr/>
        </p:nvSpPr>
        <p:spPr bwMode="auto">
          <a:xfrm>
            <a:off x="3352800" y="19954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80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32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2" name="Text Box 4"/>
          <p:cNvSpPr txBox="1">
            <a:spLocks noChangeArrowheads="1"/>
          </p:cNvSpPr>
          <p:nvPr/>
        </p:nvSpPr>
        <p:spPr bwMode="auto">
          <a:xfrm>
            <a:off x="505838" y="4876801"/>
            <a:ext cx="11686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goota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__ 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alay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__  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yoma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__ 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lameechga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__  </a:t>
            </a:r>
            <a:r>
              <a:rPr lang="en-US" sz="32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etoomba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__</a:t>
            </a:r>
          </a:p>
        </p:txBody>
      </p:sp>
    </p:spTree>
    <p:extLst>
      <p:ext uri="{BB962C8B-B14F-4D97-AF65-F5344CB8AC3E}">
        <p14:creationId xmlns:p14="http://schemas.microsoft.com/office/powerpoint/2010/main" val="2109054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Elements in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Pronunciation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5093" name="Rectangle 3"/>
          <p:cNvSpPr>
            <a:spLocks noGrp="1" noChangeArrowheads="1"/>
          </p:cNvSpPr>
          <p:nvPr>
            <p:ph idx="1"/>
          </p:nvPr>
        </p:nvSpPr>
        <p:spPr>
          <a:xfrm>
            <a:off x="1335741" y="1549024"/>
            <a:ext cx="9520518" cy="447749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 How to produce individual sounds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 How to hear the differences between sounds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 Stress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 Intonation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56B9D049-C05B-5C4E-8CB1-0823D548ACB0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60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850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8215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5.  Rhythm</a:t>
            </a:r>
          </a:p>
        </p:txBody>
      </p:sp>
      <p:sp>
        <p:nvSpPr>
          <p:cNvPr id="874501" name="Rectangle 3"/>
          <p:cNvSpPr>
            <a:spLocks noGrp="1" noChangeArrowheads="1"/>
          </p:cNvSpPr>
          <p:nvPr>
            <p:ph idx="1"/>
          </p:nvPr>
        </p:nvSpPr>
        <p:spPr>
          <a:xfrm>
            <a:off x="1216324" y="1818496"/>
            <a:ext cx="9759351" cy="2166908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buNone/>
              <a:tabLst>
                <a:tab pos="738188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North American English has accents/beats that occur</a:t>
            </a:r>
          </a:p>
          <a:p>
            <a:pPr marL="0">
              <a:lnSpc>
                <a:spcPct val="110000"/>
              </a:lnSpc>
              <a:buNone/>
              <a:tabLst>
                <a:tab pos="738188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 regular intervals.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A536FB7-68BC-CF46-8CD7-D1A04912FC1F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61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69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Rhythm </a:t>
            </a:r>
            <a:r>
              <a:rPr lang="en-US" altLang="x-none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- 2</a:t>
            </a:r>
          </a:p>
        </p:txBody>
      </p:sp>
      <p:sp>
        <p:nvSpPr>
          <p:cNvPr id="87552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altLang="x-none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dirty="0">
                <a:solidFill>
                  <a:schemeClr val="bg1"/>
                </a:solidFill>
                <a:ea typeface="ＭＳ Ｐゴシック" charset="-128"/>
                <a:sym typeface="Wingdings 3" charset="2"/>
              </a:rPr>
              <a:t>                                                                     </a:t>
            </a:r>
            <a:endParaRPr lang="en-US" altLang="x-none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   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Yes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terday was 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Wedne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sday, to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morrow</a:t>
            </a:r>
            <a:r>
              <a:rPr lang="en-US" altLang="en-US" u="sng" dirty="0">
                <a:solidFill>
                  <a:schemeClr val="bg1"/>
                </a:solidFill>
                <a:ea typeface="ＭＳ Ｐゴシック" charset="-128"/>
              </a:rPr>
              <a:t>’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s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            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Fri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day.</a:t>
            </a:r>
          </a:p>
          <a:p>
            <a:pPr eaLnBrk="1" hangingPunct="1">
              <a:buFont typeface="Wingdings" charset="2"/>
              <a:buNone/>
            </a:pPr>
            <a:endParaRPr lang="en-US" altLang="x-none" dirty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   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Yes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terday was 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Wednes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day, on 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Thurs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day I</a:t>
            </a:r>
            <a:r>
              <a:rPr lang="en-US" altLang="en-US" dirty="0">
                <a:solidFill>
                  <a:schemeClr val="bg1"/>
                </a:solidFill>
                <a:ea typeface="ＭＳ Ｐゴシック" charset="-128"/>
              </a:rPr>
              <a:t>’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ll go  </a:t>
            </a:r>
            <a:r>
              <a:rPr lang="en-US" altLang="x-none" u="sng" dirty="0">
                <a:solidFill>
                  <a:schemeClr val="bg1"/>
                </a:solidFill>
                <a:ea typeface="ＭＳ Ｐゴシック" charset="-128"/>
              </a:rPr>
              <a:t>home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370E604-A300-094C-AA68-3DB79A0E4289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62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666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7F872CB5-E687-E049-9D61-A89B515DD79E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63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F2F3CF-F026-B97C-77D4-49ADC40003F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4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Jazz Chant based on Philippians 1:3</a:t>
            </a:r>
            <a:endParaRPr lang="en-US" altLang="x-none" sz="4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F434E84-3393-2456-C2F3-1E1DA3FDDB1F}"/>
              </a:ext>
            </a:extLst>
          </p:cNvPr>
          <p:cNvSpPr txBox="1">
            <a:spLocks noChangeArrowheads="1"/>
          </p:cNvSpPr>
          <p:nvPr/>
        </p:nvSpPr>
        <p:spPr>
          <a:xfrm>
            <a:off x="1703294" y="1023471"/>
            <a:ext cx="8785412" cy="5238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x-none" sz="4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en-US" altLang="x-none" sz="41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x-none" sz="4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en-US" altLang="x-none" sz="41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>
              <a:buFont typeface="Wingdings" charset="2"/>
              <a:buNone/>
            </a:pPr>
            <a:r>
              <a:rPr lang="en-US" altLang="x-none" sz="4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time			  	Every time</a:t>
            </a:r>
          </a:p>
          <a:p>
            <a:pPr>
              <a:buFont typeface="Wingdings" charset="2"/>
              <a:buNone/>
            </a:pPr>
            <a:r>
              <a:rPr lang="en-US" altLang="x-none" sz="4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time I think of you.		Every time I think of you.</a:t>
            </a:r>
          </a:p>
          <a:p>
            <a:pPr>
              <a:buFont typeface="Wingdings" charset="2"/>
              <a:buNone/>
            </a:pPr>
            <a:r>
              <a:rPr lang="en-US" altLang="x-none" sz="4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thank the Lord.			I thank the Lord.</a:t>
            </a:r>
          </a:p>
          <a:p>
            <a:pPr>
              <a:buFont typeface="Wingdings" charset="2"/>
              <a:buNone/>
            </a:pPr>
            <a:r>
              <a:rPr lang="en-US" altLang="x-none" sz="4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time I think of you.		I thank the Lord.</a:t>
            </a:r>
          </a:p>
          <a:p>
            <a:pPr>
              <a:buFont typeface="Wingdings" charset="2"/>
              <a:buNone/>
            </a:pPr>
            <a:r>
              <a:rPr lang="en-US" altLang="x-none" sz="4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thank the Lord.			Every time I think of you. </a:t>
            </a:r>
          </a:p>
          <a:p>
            <a:pPr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604963" indent="739775">
              <a:buFont typeface="Wingdings" charset="2"/>
              <a:buNone/>
            </a:pPr>
            <a:r>
              <a:rPr lang="en-US" altLang="x-none" sz="32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x-none" sz="4600" b="1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and B Together</a:t>
            </a:r>
          </a:p>
          <a:p>
            <a:pPr marL="1604963" indent="739775"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time I think of you.</a:t>
            </a:r>
          </a:p>
          <a:p>
            <a:pPr marL="1604963" indent="739775"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thank the Lord.</a:t>
            </a:r>
          </a:p>
          <a:p>
            <a:pPr marL="1604963" indent="739775">
              <a:buFont typeface="Wingdings" charset="2"/>
              <a:buNone/>
            </a:pPr>
            <a:endParaRPr lang="en-US" altLang="x-none" sz="4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604963" indent="739775"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time I think of you.</a:t>
            </a:r>
          </a:p>
          <a:p>
            <a:pPr marL="1604963" indent="739775"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thank the Lord.</a:t>
            </a:r>
          </a:p>
          <a:p>
            <a:pPr>
              <a:buFont typeface="Wingdings" charset="2"/>
              <a:buNone/>
            </a:pPr>
            <a:endParaRPr lang="en-US" altLang="x-none" sz="2400" dirty="0">
              <a:solidFill>
                <a:schemeClr val="bg1"/>
              </a:solidFill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933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282"/>
            <a:ext cx="12192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Elements in Teaching Pronunciation</a:t>
            </a:r>
          </a:p>
        </p:txBody>
      </p:sp>
      <p:sp>
        <p:nvSpPr>
          <p:cNvPr id="345093" name="Rectangle 3"/>
          <p:cNvSpPr>
            <a:spLocks noGrp="1" noChangeArrowheads="1"/>
          </p:cNvSpPr>
          <p:nvPr>
            <p:ph idx="1"/>
          </p:nvPr>
        </p:nvSpPr>
        <p:spPr>
          <a:xfrm>
            <a:off x="1385977" y="1403350"/>
            <a:ext cx="9420045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 How to produce individual sounds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 How to hear the differences between sounds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 Stress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 Intonation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5.  Rhythm</a:t>
            </a:r>
          </a:p>
          <a:p>
            <a:pPr marL="0" indent="0"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49C9D457-B7FC-DE40-835F-4D992A2F8C2C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64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0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576"/>
            <a:ext cx="12192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6.  Phrasing</a:t>
            </a:r>
          </a:p>
        </p:txBody>
      </p:sp>
      <p:sp>
        <p:nvSpPr>
          <p:cNvPr id="879621" name="Rectangle 3"/>
          <p:cNvSpPr>
            <a:spLocks noGrp="1" noChangeArrowheads="1"/>
          </p:cNvSpPr>
          <p:nvPr>
            <p:ph idx="1"/>
          </p:nvPr>
        </p:nvSpPr>
        <p:spPr>
          <a:xfrm>
            <a:off x="1731034" y="1585163"/>
            <a:ext cx="8729932" cy="4495800"/>
          </a:xfrm>
        </p:spPr>
        <p:txBody>
          <a:bodyPr/>
          <a:lstStyle/>
          <a:p>
            <a:pPr marL="15875" indent="-15875" eaLnBrk="1" hangingPunct="1">
              <a:lnSpc>
                <a:spcPct val="150000"/>
              </a:lnSpc>
              <a:spcAft>
                <a:spcPts val="1800"/>
              </a:spcAft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North American English blends words together in 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thought groups.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2400" dirty="0">
              <a:solidFill>
                <a:schemeClr val="bg1"/>
              </a:solidFill>
              <a:ea typeface="ＭＳ Ｐゴシック" charset="-128"/>
            </a:endParaRPr>
          </a:p>
          <a:p>
            <a:pPr marL="806450" indent="0" eaLnBrk="1" hangingPunct="1"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Lord is my shepherd,</a:t>
            </a:r>
          </a:p>
          <a:p>
            <a:pPr marL="806450" indent="0" eaLnBrk="1" hangingPunct="1"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shall not want;</a:t>
            </a:r>
          </a:p>
          <a:p>
            <a:pPr marL="806450" indent="0" eaLnBrk="1" hangingPunct="1"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 makes me lie down in green pastures.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0ED8023-6A8C-F843-AAFE-CA9E9B0C1772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65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00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5497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Phrasing-2</a:t>
            </a:r>
          </a:p>
        </p:txBody>
      </p:sp>
      <p:sp>
        <p:nvSpPr>
          <p:cNvPr id="880645" name="Rectangle 3"/>
          <p:cNvSpPr>
            <a:spLocks noGrp="1" noChangeArrowheads="1"/>
          </p:cNvSpPr>
          <p:nvPr>
            <p:ph idx="1"/>
          </p:nvPr>
        </p:nvSpPr>
        <p:spPr>
          <a:xfrm>
            <a:off x="1326776" y="1739343"/>
            <a:ext cx="9538447" cy="4114800"/>
          </a:xfrm>
        </p:spPr>
        <p:txBody>
          <a:bodyPr>
            <a:normAutofit/>
          </a:bodyPr>
          <a:lstStyle/>
          <a:p>
            <a:pPr eaLnBrk="1" hangingPunct="1">
              <a:buSzPct val="125000"/>
              <a:buFont typeface="Wingdings" charset="2"/>
              <a:buChar char="§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thought group is said in one breath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SzPct val="125000"/>
              <a:buFont typeface="Wingdings" charset="2"/>
              <a:buChar char="§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link words together in the thought group</a:t>
            </a:r>
          </a:p>
          <a:p>
            <a:pPr eaLnBrk="1" hangingPunct="1">
              <a:buSzPct val="125000"/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SzPct val="125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Lor</a:t>
            </a:r>
            <a:r>
              <a:rPr lang="en-US" altLang="x-none" sz="3200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 is my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shepherd</a:t>
            </a:r>
          </a:p>
          <a:p>
            <a:pPr eaLnBrk="1" hangingPunct="1">
              <a:buSzPct val="125000"/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 I sha</a:t>
            </a:r>
            <a:r>
              <a:rPr lang="en-US" altLang="x-none" sz="3200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ll not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want;</a:t>
            </a:r>
          </a:p>
          <a:p>
            <a:pPr eaLnBrk="1" hangingPunct="1">
              <a:buSzPct val="125000"/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He make</a:t>
            </a:r>
            <a:r>
              <a:rPr lang="en-US" altLang="x-none" sz="3200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 me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lie dow</a:t>
            </a:r>
            <a:r>
              <a:rPr lang="en-US" altLang="x-none" sz="3200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green pastures.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B14EBE7-3444-E547-A1CB-51E289E4DC37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66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389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7. Reduced/Relaxed Speech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4D4AC69-4B28-C441-801F-B8E02FC47F26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67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943600" y="2286000"/>
          <a:ext cx="1981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81673" name="Rectangle 3"/>
          <p:cNvSpPr txBox="1">
            <a:spLocks noChangeArrowheads="1"/>
          </p:cNvSpPr>
          <p:nvPr/>
        </p:nvSpPr>
        <p:spPr bwMode="auto">
          <a:xfrm>
            <a:off x="1199074" y="2446478"/>
            <a:ext cx="4634570" cy="334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</a:rPr>
              <a:t>1.  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He is here.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                     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                            </a:t>
            </a:r>
            <a:endParaRPr lang="en-US" altLang="x-none" sz="3200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2.   What are you doing?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2400" dirty="0">
                <a:solidFill>
                  <a:schemeClr val="bg1"/>
                </a:solidFill>
                <a:latin typeface="Arial" charset="0"/>
              </a:rPr>
              <a:t>                     </a:t>
            </a: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2000" dirty="0">
                <a:solidFill>
                  <a:schemeClr val="bg1"/>
                </a:solidFill>
                <a:latin typeface="Arial" charset="0"/>
              </a:rPr>
              <a:t>                                     </a:t>
            </a:r>
            <a:r>
              <a:rPr lang="en-US" altLang="x-none" sz="2400" i="1" u="sng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881674" name="Rectangle 5"/>
          <p:cNvSpPr txBox="1">
            <a:spLocks noChangeArrowheads="1"/>
          </p:cNvSpPr>
          <p:nvPr/>
        </p:nvSpPr>
        <p:spPr bwMode="auto">
          <a:xfrm>
            <a:off x="6678469" y="2445984"/>
            <a:ext cx="5032075" cy="30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32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Hez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here.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endParaRPr lang="en-US" altLang="x-none" sz="3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endParaRPr lang="en-US" altLang="x-none" sz="3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624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Whaddaya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32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doin</a:t>
            </a:r>
            <a:r>
              <a:rPr lang="ja-JP" alt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en-US" altLang="ja-JP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                     </a:t>
            </a:r>
          </a:p>
          <a:p>
            <a:pPr indent="806450" eaLnBrk="1" hangingPunct="1">
              <a:spcBef>
                <a:spcPts val="624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ja-JP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32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Whatcha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32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doin</a:t>
            </a:r>
            <a:r>
              <a:rPr lang="ja-JP" alt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endParaRPr lang="en-US" altLang="x-none" sz="2400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en-US" altLang="x-none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81675" name="TextBox 1"/>
          <p:cNvSpPr txBox="1">
            <a:spLocks noChangeArrowheads="1"/>
          </p:cNvSpPr>
          <p:nvPr/>
        </p:nvSpPr>
        <p:spPr bwMode="auto">
          <a:xfrm>
            <a:off x="1199073" y="1241425"/>
            <a:ext cx="5479396" cy="5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Standard speech becomes</a:t>
            </a:r>
          </a:p>
        </p:txBody>
      </p:sp>
    </p:spTree>
    <p:extLst>
      <p:ext uri="{BB962C8B-B14F-4D97-AF65-F5344CB8AC3E}">
        <p14:creationId xmlns:p14="http://schemas.microsoft.com/office/powerpoint/2010/main" val="1674903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9077"/>
            <a:ext cx="12335774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Elements in Teaching  Pronunciation</a:t>
            </a:r>
          </a:p>
        </p:txBody>
      </p:sp>
      <p:sp>
        <p:nvSpPr>
          <p:cNvPr id="34509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09135"/>
            <a:ext cx="10721196" cy="4953000"/>
          </a:xfrm>
        </p:spPr>
        <p:txBody>
          <a:bodyPr>
            <a:normAutofit/>
          </a:bodyPr>
          <a:lstStyle/>
          <a:p>
            <a:pPr marL="1587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How to produce individual sounds</a:t>
            </a:r>
          </a:p>
          <a:p>
            <a:pPr marL="1587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arabicPeriod" startAt="2"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How to hear the differences between sounds</a:t>
            </a:r>
          </a:p>
          <a:p>
            <a:pPr marL="1587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Rhythm</a:t>
            </a:r>
          </a:p>
          <a:p>
            <a:pPr marL="1587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Stress</a:t>
            </a:r>
          </a:p>
          <a:p>
            <a:pPr marL="1587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 startAt="5"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Intonation</a:t>
            </a:r>
          </a:p>
          <a:p>
            <a:pPr marL="1587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6. Phrasing</a:t>
            </a:r>
          </a:p>
          <a:p>
            <a:pPr marL="1587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7. Reduced/relaxed speech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25316507-CCB4-8C45-8EB7-532505C6E653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68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1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419100"/>
            <a:ext cx="12020550" cy="21717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Chapter 8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Activities</a:t>
            </a:r>
          </a:p>
        </p:txBody>
      </p:sp>
      <p:sp>
        <p:nvSpPr>
          <p:cNvPr id="88678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886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80C9ACF-7D07-ED4C-A0F1-EFA794A74AB8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69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4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75311" y="2102790"/>
            <a:ext cx="1551563" cy="3276600"/>
          </a:xfrm>
        </p:spPr>
        <p:txBody>
          <a:bodyPr>
            <a:normAutofit/>
          </a:bodyPr>
          <a:lstStyle/>
          <a:p>
            <a:pPr marL="0" indent="-533400">
              <a:spcBef>
                <a:spcPts val="1600"/>
              </a:spcBef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	</a:t>
            </a:r>
          </a:p>
          <a:p>
            <a:pPr marL="0" indent="-533400">
              <a:spcBef>
                <a:spcPts val="1600"/>
              </a:spcBef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</a:t>
            </a:r>
          </a:p>
          <a:p>
            <a:pPr marL="0" indent="-533400">
              <a:spcBef>
                <a:spcPts val="1600"/>
              </a:spcBef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	</a:t>
            </a:r>
          </a:p>
          <a:p>
            <a:pPr marL="0" indent="-533400">
              <a:spcBef>
                <a:spcPts val="1600"/>
              </a:spcBef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	</a:t>
            </a:r>
          </a:p>
          <a:p>
            <a:pPr marL="0" indent="-533400">
              <a:spcBef>
                <a:spcPts val="1600"/>
              </a:spcBef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5.  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0730" y="2107651"/>
            <a:ext cx="2514600" cy="37338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Font typeface="Wingdings" charset="2"/>
              <a:buNone/>
            </a:pPr>
            <a:r>
              <a:rPr lang="en-US" altLang="x-none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goota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600"/>
              </a:spcBef>
              <a:buFont typeface="Wingdings" charset="2"/>
              <a:buNone/>
            </a:pPr>
            <a:r>
              <a:rPr lang="en-US" altLang="x-none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alay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600"/>
              </a:spcBef>
              <a:buFont typeface="Wingdings" charset="2"/>
              <a:buNone/>
            </a:pPr>
            <a:r>
              <a:rPr lang="en-US" altLang="x-none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yoma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600"/>
              </a:spcBef>
              <a:buFont typeface="Wingdings" charset="2"/>
              <a:buNone/>
            </a:pPr>
            <a:r>
              <a:rPr lang="en-US" altLang="x-none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lameechga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600"/>
              </a:spcBef>
              <a:buFont typeface="Wingdings" charset="2"/>
              <a:buNone/>
            </a:pPr>
            <a:r>
              <a:rPr lang="en-US" altLang="x-none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etoomba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1600"/>
              </a:spcBef>
              <a:buFont typeface="Wingdings" charset="2"/>
              <a:buNone/>
            </a:pPr>
            <a:endParaRPr lang="en-US" altLang="x-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 </a:t>
            </a:r>
            <a:fld id="{7086FE00-6BAB-9448-BD81-F6D3A73B01DD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7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914401"/>
            <a:ext cx="52578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Challa</a:t>
            </a:r>
            <a:r>
              <a:rPr lang="en-US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Kehinday</a:t>
            </a:r>
            <a:endParaRPr lang="en-US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2232"/>
            <a:ext cx="12192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Practice Activities</a:t>
            </a:r>
            <a:endParaRPr lang="en-US" altLang="x-none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7813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905000"/>
            <a:ext cx="6553200" cy="2590800"/>
          </a:xfrm>
        </p:spPr>
        <p:txBody>
          <a:bodyPr/>
          <a:lstStyle/>
          <a:p>
            <a:pPr marL="236538" indent="-236538">
              <a:lnSpc>
                <a:spcPct val="150000"/>
              </a:lnSpc>
              <a:buNone/>
            </a:pPr>
            <a:r>
              <a:rPr lang="en-US" altLang="x-none" sz="3200">
                <a:ea typeface="MS PGothic" charset="-128"/>
                <a:cs typeface="ＭＳ Ｐゴシック" charset="-128"/>
              </a:rPr>
              <a:t>  </a:t>
            </a:r>
            <a:endParaRPr lang="en-US" altLang="x-none">
              <a:ea typeface="MS PGothic" charset="-128"/>
              <a:cs typeface="ＭＳ Ｐゴシック" charset="-128"/>
            </a:endParaRPr>
          </a:p>
        </p:txBody>
      </p:sp>
      <p:sp>
        <p:nvSpPr>
          <p:cNvPr id="88781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bg1"/>
                </a:solidFill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887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C303A86-B6BC-B141-AE8C-11DF2280086B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70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6947" y="1299368"/>
            <a:ext cx="6057900" cy="4072732"/>
            <a:chOff x="3810000" y="3822094"/>
            <a:chExt cx="6787461" cy="35626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842076"/>
              <a:ext cx="6787461" cy="35426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822094"/>
              <a:ext cx="6781800" cy="79422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86" y="1322210"/>
            <a:ext cx="4983916" cy="40498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34150" y="1559608"/>
            <a:ext cx="1752600" cy="1414121"/>
          </a:xfrm>
          <a:prstGeom prst="straightConnector1">
            <a:avLst/>
          </a:prstGeom>
          <a:ln w="41275">
            <a:solidFill>
              <a:srgbClr val="FF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253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3774"/>
            <a:ext cx="12192000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Practice Activities</a:t>
            </a:r>
            <a:b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Information </a:t>
            </a: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Gap</a:t>
            </a:r>
          </a:p>
        </p:txBody>
      </p:sp>
      <p:sp>
        <p:nvSpPr>
          <p:cNvPr id="902149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802091"/>
            <a:ext cx="110109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SzPct val="130000"/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Pairs have handouts that have similar information on them.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30000"/>
              <a:buFont typeface="Arial" charset="0"/>
              <a:buChar char="•"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30000"/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Each handout is missing a portion of the information.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30000"/>
              <a:buFont typeface="Arial" charset="0"/>
              <a:buChar char="•"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30000"/>
              <a:buFont typeface="Arial" charset="0"/>
              <a:buChar char="•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Students must ask their partner questions to get the missing information.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947A642-7480-E84C-9375-3B414A7212EE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71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873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6513"/>
            <a:ext cx="9144000" cy="1371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Information Gap directions</a:t>
            </a:r>
          </a:p>
        </p:txBody>
      </p:sp>
      <p:sp>
        <p:nvSpPr>
          <p:cNvPr id="903173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824831"/>
            <a:ext cx="1137285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1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asks for information to complete one of his blanks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2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answers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2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: asks for information to complete one of his blanks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1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 answers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A7D7CAB-2A03-9B45-BC0B-CBD60C48237B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72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54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374"/>
            <a:ext cx="12192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Combining Pictures and Storytelling</a:t>
            </a:r>
            <a:b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Lipson Method</a:t>
            </a:r>
            <a:b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</a:br>
            <a:endParaRPr lang="en-US" altLang="x-none" sz="4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10341" name="Rectangle 3"/>
          <p:cNvSpPr>
            <a:spLocks noGrp="1" noChangeArrowheads="1"/>
          </p:cNvSpPr>
          <p:nvPr>
            <p:ph idx="1"/>
          </p:nvPr>
        </p:nvSpPr>
        <p:spPr>
          <a:xfrm>
            <a:off x="519953" y="1824315"/>
            <a:ext cx="10833847" cy="3966882"/>
          </a:xfrm>
        </p:spPr>
        <p:txBody>
          <a:bodyPr/>
          <a:lstStyle/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Write story in simple, subject-verb-object sentences.</a:t>
            </a:r>
          </a:p>
          <a:p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Make simple line drawings with stick figures to illustrate main ideas of story.</a:t>
            </a:r>
          </a:p>
          <a:p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Wingdings" charset="2"/>
            </a:endParaRPr>
          </a:p>
          <a:p>
            <a:pPr marL="354013" indent="-336550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pictures to help the student learn, remember, and retell the story.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3DEFB56-49C1-504E-BAE5-C1D4FA1609A3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73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176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C0887D6-DB10-B54E-BDC7-2299F9A27FF3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74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3" descr="Lipson story - two 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8" y="304798"/>
            <a:ext cx="7713784" cy="59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875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Title 3"/>
          <p:cNvSpPr>
            <a:spLocks noGrp="1"/>
          </p:cNvSpPr>
          <p:nvPr>
            <p:ph type="title"/>
          </p:nvPr>
        </p:nvSpPr>
        <p:spPr>
          <a:xfrm>
            <a:off x="0" y="171450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Lipson Method</a:t>
            </a:r>
          </a:p>
        </p:txBody>
      </p:sp>
      <p:sp>
        <p:nvSpPr>
          <p:cNvPr id="912386" name="Content Placeholder 4"/>
          <p:cNvSpPr>
            <a:spLocks noGrp="1"/>
          </p:cNvSpPr>
          <p:nvPr>
            <p:ph idx="1"/>
          </p:nvPr>
        </p:nvSpPr>
        <p:spPr>
          <a:xfrm>
            <a:off x="1209675" y="1447006"/>
            <a:ext cx="9772650" cy="4700588"/>
          </a:xfrm>
        </p:spPr>
        <p:txBody>
          <a:bodyPr/>
          <a:lstStyle/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  students to retell the story.</a:t>
            </a:r>
          </a:p>
          <a:p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 life application questions.</a:t>
            </a:r>
            <a:endParaRPr lang="en-US" altLang="x-none" dirty="0">
              <a:solidFill>
                <a:schemeClr val="bg1"/>
              </a:solidFill>
              <a:ea typeface="ＭＳ Ｐゴシック" charset="-128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Should the father treat the sons the same? Why?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would you do if you were the father?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would your father do? 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0B5A642-3AEE-6C43-A055-3F92AB019861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75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0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12192000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Types of Communication Practice Activities</a:t>
            </a:r>
          </a:p>
        </p:txBody>
      </p:sp>
      <p:sp>
        <p:nvSpPr>
          <p:cNvPr id="91750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9601200" cy="4114800"/>
          </a:xfrm>
        </p:spPr>
        <p:txBody>
          <a:bodyPr>
            <a:normAutofit/>
          </a:bodyPr>
          <a:lstStyle/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Role play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Games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Interviews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Information gap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Describing/discussing pictures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EC8D524-55E6-0E4B-8E05-96CE6295F8E2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76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61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Types of Communication Practice Activities</a:t>
            </a:r>
          </a:p>
        </p:txBody>
      </p:sp>
      <p:sp>
        <p:nvSpPr>
          <p:cNvPr id="91853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10515600" cy="4114800"/>
          </a:xfrm>
        </p:spPr>
        <p:txBody>
          <a:bodyPr>
            <a:normAutofit/>
          </a:bodyPr>
          <a:lstStyle/>
          <a:p>
            <a:r>
              <a:rPr lang="en-US" altLang="x-none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Storytelliing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Combining pictures and story telling (Lipson Method)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Discussion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Debate</a:t>
            </a:r>
          </a:p>
          <a:p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Problem Solving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FDFA622-5FF8-C94D-BF1B-E3DD956C205C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77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75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963400" cy="1600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 - Role Play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05000"/>
            <a:ext cx="8820150" cy="41148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 1 – asks “What’s wrong?”</a:t>
            </a:r>
          </a:p>
          <a:p>
            <a:pPr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 2 – answers</a:t>
            </a:r>
          </a:p>
          <a:p>
            <a:pPr eaLnBrk="1" hangingPunct="1"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 2- asks “What’s wrong?”</a:t>
            </a:r>
          </a:p>
          <a:p>
            <a:pPr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 1- answers</a:t>
            </a:r>
          </a:p>
        </p:txBody>
      </p:sp>
      <p:sp>
        <p:nvSpPr>
          <p:cNvPr id="89395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bg1"/>
                </a:solidFill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893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71B85DF-AEB4-B441-A10F-4A7DAF6F4731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78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build="allAtOnce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8949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710207A-6012-7745-B441-94F5778DB6D6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79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33" y="313508"/>
            <a:ext cx="721893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0911"/>
            <a:ext cx="12192000" cy="299287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Chapter 6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Introducing New Vocabulary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0AD5E4B-0153-FA4F-889C-7695E2AA5C93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8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511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4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-92075"/>
            <a:ext cx="12211050" cy="12192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 - Games</a:t>
            </a:r>
          </a:p>
        </p:txBody>
      </p:sp>
      <p:sp>
        <p:nvSpPr>
          <p:cNvPr id="14234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11582400" cy="5410200"/>
          </a:xfrm>
        </p:spPr>
        <p:txBody>
          <a:bodyPr>
            <a:noAutofit/>
          </a:bodyPr>
          <a:lstStyle/>
          <a:p>
            <a:pPr marL="0" indent="-533400">
              <a:buClr>
                <a:schemeClr val="tx1"/>
              </a:buClr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Each person select an illness.</a:t>
            </a:r>
          </a:p>
          <a:p>
            <a:pPr marL="0" lvl="2" indent="-457200">
              <a:buClr>
                <a:schemeClr val="tx1"/>
              </a:buClr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Person 1 ask your partner a question that can be answered YES or NO.  Guess which illness your partner chose.</a:t>
            </a:r>
          </a:p>
          <a:p>
            <a:pPr marL="0" lvl="1" indent="-495300">
              <a:buClr>
                <a:schemeClr val="tx1"/>
              </a:buClr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altLang="en-US" sz="3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 2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ask your partner a question that can be  </a:t>
            </a:r>
          </a:p>
          <a:p>
            <a:pPr marL="0" lvl="1" indent="-495300">
              <a:buClr>
                <a:schemeClr val="tx1"/>
              </a:buClr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answered by YES or NO. Guess which illness your partner chose.</a:t>
            </a:r>
          </a:p>
          <a:p>
            <a:pPr marL="0" lvl="1" indent="-495300">
              <a:buClr>
                <a:schemeClr val="tx1"/>
              </a:buClr>
              <a:buNone/>
              <a:defRPr/>
            </a:pPr>
            <a:endParaRPr lang="en-US" alt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buClr>
                <a:schemeClr val="tx1"/>
              </a:buClr>
              <a:buNone/>
              <a:defRPr/>
            </a:pPr>
            <a:r>
              <a:rPr lang="en-US" altLang="en-US" sz="3200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 in complete sentences, not just a single word.</a:t>
            </a:r>
          </a:p>
          <a:p>
            <a:pPr marL="685800" lvl="3" indent="0">
              <a:buClr>
                <a:schemeClr val="tx1"/>
              </a:buClr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alt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your head hurt?</a:t>
            </a:r>
          </a:p>
          <a:p>
            <a:pPr marL="685800" lvl="3" indent="0">
              <a:buClr>
                <a:schemeClr val="tx1"/>
              </a:buClr>
              <a:buNone/>
              <a:defRPr/>
            </a:pPr>
            <a:r>
              <a:rPr lang="en-US" alt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	No, my head doesn’t hurt.</a:t>
            </a:r>
          </a:p>
        </p:txBody>
      </p:sp>
      <p:sp>
        <p:nvSpPr>
          <p:cNvPr id="89600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bg1"/>
                </a:solidFill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896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2D9F6C1-5E6F-0E4F-B4EF-45E584C5D9B2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80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5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rgbClr val="FFFFFF"/>
                </a:solidFill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North American Mission Board/Send Relief</a:t>
            </a:r>
          </a:p>
        </p:txBody>
      </p:sp>
      <p:sp>
        <p:nvSpPr>
          <p:cNvPr id="8970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775FF5E-EAC8-0A46-94F2-AFAB8FCABBA2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81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7" y="226366"/>
            <a:ext cx="7365526" cy="56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42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Group Interview Directions</a:t>
            </a:r>
          </a:p>
        </p:txBody>
      </p:sp>
      <p:sp>
        <p:nvSpPr>
          <p:cNvPr id="900100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1346200"/>
            <a:ext cx="10839450" cy="4292600"/>
          </a:xfrm>
        </p:spPr>
        <p:txBody>
          <a:bodyPr/>
          <a:lstStyle/>
          <a:p>
            <a:pPr marL="514350" indent="-514350">
              <a:buSzPct val="100000"/>
              <a:buFont typeface="Arial Narrow" charset="0"/>
              <a:buAutoNum type="arabicPeriod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Interview 2 participants. Alternate asking questions.</a:t>
            </a:r>
          </a:p>
          <a:p>
            <a:pPr lvl="1">
              <a:buClrTx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 the first person 1 question from item 1.</a:t>
            </a:r>
          </a:p>
          <a:p>
            <a:pPr lvl="1">
              <a:buClrTx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 the second person 1 question from item 2.</a:t>
            </a:r>
          </a:p>
          <a:p>
            <a:pPr lvl="1">
              <a:buClrTx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SzPct val="100000"/>
              <a:buFont typeface="Arial Narrow" charset="0"/>
              <a:buAutoNum type="arabicPeriod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 complete questions: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Have you ever eaten squid? </a:t>
            </a:r>
          </a:p>
          <a:p>
            <a:pPr marL="514350" indent="-514350">
              <a:buSzPct val="100000"/>
              <a:buFont typeface="Arial Narrow" charset="0"/>
              <a:buAutoNum type="arabicPeriod"/>
            </a:pPr>
            <a:endParaRPr lang="en-US" altLang="x-none" sz="32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SzPct val="100000"/>
              <a:buFont typeface="Arial Narrow" charset="0"/>
              <a:buAutoNum type="arabicPeriod"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 in complete sentences.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Yes, I have eaten squid.</a:t>
            </a:r>
            <a:endParaRPr lang="en-US" altLang="x-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0097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bg1"/>
                </a:solidFill>
                <a:latin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00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F39A505-7864-6945-8F85-DBAEC284BC5B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82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738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4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350" y="161361"/>
            <a:ext cx="12325350" cy="14478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Interviews-facing lines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2164974"/>
            <a:ext cx="10572750" cy="356235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Where did you live when you were 8 years old?    </a:t>
            </a:r>
          </a:p>
          <a:p>
            <a:pPr marL="533400" indent="-533400">
              <a:buClr>
                <a:schemeClr val="tx1"/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33400" indent="-533400">
              <a:buClr>
                <a:schemeClr val="tx1"/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was your favorite toy?          </a:t>
            </a:r>
          </a:p>
          <a:p>
            <a:pPr marL="533400" indent="-533400">
              <a:buClr>
                <a:schemeClr val="tx1"/>
              </a:buClr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33400" indent="-533400">
              <a:buClr>
                <a:schemeClr val="tx1"/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Who did you play with?</a:t>
            </a:r>
          </a:p>
          <a:p>
            <a:pPr marL="533400" indent="-53340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33400" indent="-533400"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96DF1B3-F949-B141-A2BA-F9677357B7C5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83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676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Describing/discussing Pictures-Basic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57400"/>
            <a:ext cx="11620500" cy="4000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do you see?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Each person name 1 item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"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happened?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Each person name 1 thing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will happen next?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Each person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 1 possibility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321D6EB-6501-AB45-90BE-5FBADF8AC1F9}" type="slidenum">
              <a:rPr lang="en-US" altLang="x-none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eaLnBrk="1" hangingPunct="1"/>
              <a:t>84</a:t>
            </a:fld>
            <a:endParaRPr lang="en-US" altLang="x-none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716"/>
            <a:ext cx="12192000" cy="13716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</a:t>
            </a:r>
            <a:b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Describing/discussing Pictures-More complex</a:t>
            </a:r>
          </a:p>
        </p:txBody>
      </p:sp>
      <p:sp>
        <p:nvSpPr>
          <p:cNvPr id="100045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16735"/>
            <a:ext cx="1095375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time of day is it?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Why do you think so?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is the man thinking?</a:t>
            </a:r>
            <a:r>
              <a:rPr lang="en-US" alt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ja-JP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ja-JP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Would you like to work there?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Why or why not?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486A6EC-122B-BF4A-9E57-7402193FB21B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85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98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650"/>
            <a:ext cx="12058650" cy="160655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Communication Practice Activity</a:t>
            </a:r>
            <a:b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Compare and Contrast Pictures</a:t>
            </a:r>
            <a:b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90624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971800"/>
            <a:ext cx="10248900" cy="1619250"/>
          </a:xfrm>
        </p:spPr>
        <p:txBody>
          <a:bodyPr>
            <a:no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differences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between two very similar pictures.</a:t>
            </a:r>
            <a:endParaRPr lang="en-US" altLang="x-none" sz="32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AE2A0E6-0EF4-294F-A2CA-84F4B2B71522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86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210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5" name="Title 5"/>
          <p:cNvSpPr>
            <a:spLocks noGrp="1"/>
          </p:cNvSpPr>
          <p:nvPr>
            <p:ph type="title"/>
          </p:nvPr>
        </p:nvSpPr>
        <p:spPr>
          <a:xfrm>
            <a:off x="0" y="228599"/>
            <a:ext cx="12192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Compare and Contrast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two very different pictures</a:t>
            </a:r>
          </a:p>
        </p:txBody>
      </p:sp>
      <p:sp>
        <p:nvSpPr>
          <p:cNvPr id="907266" name="Text Placeholder 6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1600200" cy="6096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Picture A</a:t>
            </a:r>
          </a:p>
        </p:txBody>
      </p:sp>
      <p:pic>
        <p:nvPicPr>
          <p:cNvPr id="907271" name="Content Placeholder 6" descr="Tornado pi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6" b="13326"/>
          <a:stretch>
            <a:fillRect/>
          </a:stretch>
        </p:blipFill>
        <p:spPr>
          <a:xfrm>
            <a:off x="886392" y="1671079"/>
            <a:ext cx="4554538" cy="4455086"/>
          </a:xfrm>
        </p:spPr>
      </p:pic>
      <p:sp>
        <p:nvSpPr>
          <p:cNvPr id="907267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76400"/>
            <a:ext cx="2209800" cy="522288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Picture B</a:t>
            </a:r>
          </a:p>
        </p:txBody>
      </p:sp>
      <p:pic>
        <p:nvPicPr>
          <p:cNvPr id="907272" name="Content Placeholder 7" descr="Blizzard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67" y="1663305"/>
            <a:ext cx="5910261" cy="44326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North American Mission Board/Send Relief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081717B-0EE7-CD44-BFFB-617C9CFADE64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87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7273" name="TextBox 2"/>
          <p:cNvSpPr txBox="1">
            <a:spLocks noChangeArrowheads="1"/>
          </p:cNvSpPr>
          <p:nvPr/>
        </p:nvSpPr>
        <p:spPr bwMode="auto">
          <a:xfrm>
            <a:off x="1905000" y="6096001"/>
            <a:ext cx="411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 b="1" dirty="0">
                <a:solidFill>
                  <a:schemeClr val="bg1"/>
                </a:solidFill>
              </a:rPr>
              <a:t>Photo Credit: </a:t>
            </a:r>
            <a:r>
              <a:rPr lang="en-US" altLang="x-none" sz="1000" b="1" dirty="0" err="1">
                <a:solidFill>
                  <a:schemeClr val="bg1"/>
                </a:solidFill>
              </a:rPr>
              <a:t>Claudean</a:t>
            </a:r>
            <a:r>
              <a:rPr lang="en-US" altLang="x-none" sz="1000" b="1" dirty="0">
                <a:solidFill>
                  <a:schemeClr val="bg1"/>
                </a:solidFill>
              </a:rPr>
              <a:t> Boatman. © 2008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9652435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12192000" cy="129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 Activity - Storytelling</a:t>
            </a:r>
          </a:p>
        </p:txBody>
      </p:sp>
      <p:sp>
        <p:nvSpPr>
          <p:cNvPr id="1003525" name="Rectangle 3"/>
          <p:cNvSpPr>
            <a:spLocks noGrp="1" noChangeArrowheads="1"/>
          </p:cNvSpPr>
          <p:nvPr>
            <p:ph idx="1"/>
          </p:nvPr>
        </p:nvSpPr>
        <p:spPr>
          <a:xfrm>
            <a:off x="143434" y="1317625"/>
            <a:ext cx="11905131" cy="3146799"/>
          </a:xfrm>
        </p:spPr>
        <p:txBody>
          <a:bodyPr>
            <a:noAutofit/>
          </a:bodyPr>
          <a:lstStyle/>
          <a:p>
            <a:pPr marL="17463" indent="-17463" algn="ctr">
              <a:lnSpc>
                <a:spcPct val="100000"/>
              </a:lnSpc>
              <a:buNone/>
              <a:tabLst>
                <a:tab pos="633413" algn="l"/>
              </a:tabLst>
            </a:pPr>
            <a:r>
              <a:rPr lang="en-US" altLang="ja-JP" sz="32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Doctor’s Waiting Room</a:t>
            </a:r>
          </a:p>
          <a:p>
            <a:pPr marL="17463" indent="-17463">
              <a:lnSpc>
                <a:spcPct val="100000"/>
              </a:lnSpc>
              <a:buNone/>
              <a:tabLst>
                <a:tab pos="633413" algn="l"/>
              </a:tabLst>
            </a:pPr>
            <a:r>
              <a:rPr lang="en-US" altLang="ja-JP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1 begins: I went to the doctor. In the waiting room I saw a man. I said, “Excuse me...”</a:t>
            </a:r>
          </a:p>
          <a:p>
            <a:pPr marL="17463" indent="-17463">
              <a:lnSpc>
                <a:spcPct val="100000"/>
              </a:lnSpc>
              <a:buNone/>
              <a:tabLst>
                <a:tab pos="633413" algn="l"/>
              </a:tabLst>
            </a:pPr>
            <a:r>
              <a:rPr lang="en-US" altLang="ja-JP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Partner 1 completes the sentence using a question and answer .</a:t>
            </a:r>
          </a:p>
          <a:p>
            <a:pPr marL="17463" indent="-17463">
              <a:lnSpc>
                <a:spcPct val="100000"/>
              </a:lnSpc>
              <a:spcBef>
                <a:spcPct val="0"/>
              </a:spcBef>
              <a:buNone/>
              <a:tabLst>
                <a:tab pos="633413" algn="l"/>
              </a:tabLst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7463" indent="-17463">
              <a:lnSpc>
                <a:spcPct val="100000"/>
              </a:lnSpc>
              <a:buNone/>
              <a:tabLst>
                <a:tab pos="633413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Each remaining partner repeats what has been said and adds a sentence, using new question and answer.</a:t>
            </a:r>
          </a:p>
          <a:p>
            <a:pPr marL="17463" indent="-17463">
              <a:lnSpc>
                <a:spcPct val="100000"/>
              </a:lnSpc>
              <a:buNone/>
              <a:tabLst>
                <a:tab pos="633413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Each partner retells the story.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9BA0F53-4124-BE42-9433-D9C7EBF59AF7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88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121920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</a:t>
            </a:r>
            <a:b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4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Story</a:t>
            </a:r>
            <a:endParaRPr lang="en-US" altLang="x-none" sz="4000" dirty="0"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2EDD5F9-5AC4-A34E-8ED2-82F2C287D8B0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89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40" y="2353813"/>
            <a:ext cx="6036460" cy="1931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79827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wrong?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790" y="2493455"/>
            <a:ext cx="3121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have</a:t>
            </a:r>
          </a:p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She has</a:t>
            </a:r>
          </a:p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 has</a:t>
            </a:r>
          </a:p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have</a:t>
            </a:r>
          </a:p>
          <a:p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They have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350" y="4476809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ＭＳ Ｐゴシック" charset="-128"/>
              </a:rPr>
              <a:t>I went to the doctor. In the waiting room I saw a man. I said, “Excuse me...”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134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78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ESL </a:t>
            </a: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Lesson Plan Section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28ED4B9-BD18-2049-A887-D83ACC649393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9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26" y="1228418"/>
            <a:ext cx="7329147" cy="5047377"/>
          </a:xfrm>
        </p:spPr>
      </p:pic>
    </p:spTree>
    <p:extLst>
      <p:ext uri="{BB962C8B-B14F-4D97-AF65-F5344CB8AC3E}">
        <p14:creationId xmlns:p14="http://schemas.microsoft.com/office/powerpoint/2010/main" val="14393376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27"/>
            <a:ext cx="12192000" cy="95567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Activities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5550" y="1669762"/>
            <a:ext cx="5734050" cy="45053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25000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Discuss the assigned proverb.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tabLst>
                <a:tab pos="236538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do you think it means?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tabLst>
                <a:tab pos="236538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cultural value does it teach?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25000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there a proverb in your country that means the same thing? </a:t>
            </a:r>
          </a:p>
          <a:p>
            <a:pPr>
              <a:buFont typeface="Wingdings" pitchFamily="2" charset="2"/>
              <a:buChar char="n"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North American Mission Board/Send Relief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F2DF53B-7B7A-B249-A106-C0DB5149D3D6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90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6678" name="Rectangle 4"/>
          <p:cNvSpPr>
            <a:spLocks noChangeArrowheads="1"/>
          </p:cNvSpPr>
          <p:nvPr/>
        </p:nvSpPr>
        <p:spPr bwMode="auto">
          <a:xfrm>
            <a:off x="163046" y="1906522"/>
            <a:ext cx="55054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 pitchFamily="34" charset="0"/>
              </a:rPr>
              <a:t>The grass is always greener on the other side of the fence.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 pitchFamily="34" charset="0"/>
              </a:rPr>
              <a:t>You reap what you sow.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 pitchFamily="34" charset="0"/>
              </a:rPr>
              <a:t>Man does not live by bread alone.</a:t>
            </a:r>
          </a:p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 pitchFamily="34" charset="0"/>
              </a:rPr>
              <a:t>A bird in the hand is worth two in the bush.</a:t>
            </a:r>
          </a:p>
        </p:txBody>
      </p:sp>
      <p:sp>
        <p:nvSpPr>
          <p:cNvPr id="913415" name="Rectangle 3"/>
          <p:cNvSpPr>
            <a:spLocks noChangeArrowheads="1"/>
          </p:cNvSpPr>
          <p:nvPr/>
        </p:nvSpPr>
        <p:spPr bwMode="auto">
          <a:xfrm>
            <a:off x="0" y="903794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Pairs or small groups discuss assigned topics.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80847" y="1950090"/>
            <a:ext cx="0" cy="403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730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 - Debate</a:t>
            </a:r>
          </a:p>
        </p:txBody>
      </p:sp>
      <p:sp>
        <p:nvSpPr>
          <p:cNvPr id="914437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125538"/>
            <a:ext cx="10991850" cy="108743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Individuals or small groups present different view points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a subject.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34FA3B9-F9A6-3146-94FF-B6D25E903A57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91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1654" name="Text Box 4"/>
          <p:cNvSpPr txBox="1">
            <a:spLocks noChangeArrowheads="1"/>
          </p:cNvSpPr>
          <p:nvPr/>
        </p:nvSpPr>
        <p:spPr bwMode="auto">
          <a:xfrm>
            <a:off x="1981200" y="3165476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1655" name="Text Box 5"/>
          <p:cNvSpPr txBox="1">
            <a:spLocks noChangeArrowheads="1"/>
          </p:cNvSpPr>
          <p:nvPr/>
        </p:nvSpPr>
        <p:spPr bwMode="auto">
          <a:xfrm>
            <a:off x="2209800" y="3048001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1656" name="Text Box 6"/>
          <p:cNvSpPr txBox="1">
            <a:spLocks noChangeArrowheads="1"/>
          </p:cNvSpPr>
          <p:nvPr/>
        </p:nvSpPr>
        <p:spPr bwMode="auto">
          <a:xfrm>
            <a:off x="3641726" y="3089276"/>
            <a:ext cx="580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8729" name="Text Box 7"/>
          <p:cNvSpPr txBox="1">
            <a:spLocks noChangeArrowheads="1"/>
          </p:cNvSpPr>
          <p:nvPr/>
        </p:nvSpPr>
        <p:spPr bwMode="auto">
          <a:xfrm>
            <a:off x="2057400" y="2514601"/>
            <a:ext cx="7848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friend Rachel, a college student, has to choose a major. She wants to be a writer. She has won awards for her poetry.</a:t>
            </a:r>
          </a:p>
          <a:p>
            <a:pPr marL="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But her parents would like her to become a teacher so she can have a steady income.</a:t>
            </a:r>
          </a:p>
        </p:txBody>
      </p:sp>
    </p:spTree>
    <p:extLst>
      <p:ext uri="{BB962C8B-B14F-4D97-AF65-F5344CB8AC3E}">
        <p14:creationId xmlns:p14="http://schemas.microsoft.com/office/powerpoint/2010/main" val="10813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8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 build="allAtOnce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12192000" cy="990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Practice Activity - Debate-</a:t>
            </a:r>
            <a:r>
              <a:rPr lang="en-US" altLang="x-none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B023413-28A8-E645-A43B-3F88F55B99E8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92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247211"/>
            <a:ext cx="11639550" cy="4400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Each pair write two sentences supporting your point of view.  Use the two assigned idioms in your sentences.</a:t>
            </a:r>
          </a:p>
          <a:p>
            <a:pPr>
              <a:buClr>
                <a:schemeClr val="hlink"/>
              </a:buClr>
              <a:buSzPct val="60000"/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Pair 1.  Rachel should pursue her poetry.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</a:rPr>
              <a:t>black and white 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</a:rPr>
              <a:t>fine line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endParaRPr lang="en-US" altLang="x-none" sz="32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Pair 2. Rachel should get a teaching degree.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en-US" altLang="x-none" sz="3200" i="1" dirty="0">
                <a:solidFill>
                  <a:schemeClr val="bg1"/>
                </a:solidFill>
                <a:latin typeface="Arial" charset="0"/>
              </a:rPr>
              <a:t>right under their/her nose </a:t>
            </a:r>
            <a:r>
              <a:rPr lang="en-US" altLang="x-none" sz="3200" dirty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US" altLang="x-none" sz="3200" i="1" dirty="0">
                <a:solidFill>
                  <a:schemeClr val="bg1"/>
                </a:solidFill>
                <a:latin typeface="Arial" charset="0"/>
              </a:rPr>
              <a:t>see things in a whole new light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endParaRPr lang="en-US" altLang="x-none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407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Communication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Practice Activity - Problem </a:t>
            </a: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Solving</a:t>
            </a:r>
          </a:p>
        </p:txBody>
      </p:sp>
      <p:sp>
        <p:nvSpPr>
          <p:cNvPr id="160773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654175"/>
            <a:ext cx="10610850" cy="41910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Groups work together to solve a problem.</a:t>
            </a:r>
          </a:p>
          <a:p>
            <a:pPr marL="533400" indent="-533400">
              <a:buNone/>
              <a:defRPr/>
            </a:pPr>
            <a:endParaRPr lang="en-US" sz="3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33400" indent="-533400"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Example:</a:t>
            </a:r>
          </a:p>
          <a:p>
            <a:pPr marL="533400" indent="0"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friend of yours has just come to the United States.</a:t>
            </a:r>
          </a:p>
          <a:p>
            <a:pPr marL="533400" indent="0">
              <a:buNone/>
              <a:defRPr/>
            </a:pPr>
            <a:endParaRPr lang="en-US" sz="3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33400" indent="0"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Make a list of 4 problems he will face.</a:t>
            </a:r>
          </a:p>
          <a:p>
            <a:pPr marL="533400" indent="0">
              <a:buNone/>
              <a:defRPr/>
            </a:pPr>
            <a:endParaRPr lang="en-US" sz="3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533400" indent="0"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Suggest one way he could solve each problem.</a:t>
            </a:r>
          </a:p>
          <a:p>
            <a:pPr marL="533400" indent="-53340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33400" indent="-53340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32517F0-E701-364E-B850-0945F3E78763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93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96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231737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Chapter 11 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Incorporating Biblical Materials in Your Classes</a:t>
            </a:r>
          </a:p>
        </p:txBody>
      </p:sp>
      <p:sp>
        <p:nvSpPr>
          <p:cNvPr id="23347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55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77D2429-AA94-C447-A09F-67C7D23FF04C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94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89" y="2405388"/>
            <a:ext cx="2944622" cy="3707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81452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4129"/>
            <a:ext cx="12192000" cy="144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English Lessons From the Bible: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Book of Mark</a:t>
            </a:r>
          </a:p>
        </p:txBody>
      </p:sp>
      <p:sp>
        <p:nvSpPr>
          <p:cNvPr id="965637" name="Rectangle 3"/>
          <p:cNvSpPr>
            <a:spLocks noGrp="1" noChangeArrowheads="1"/>
          </p:cNvSpPr>
          <p:nvPr>
            <p:ph idx="1"/>
          </p:nvPr>
        </p:nvSpPr>
        <p:spPr>
          <a:xfrm>
            <a:off x="143435" y="1380565"/>
            <a:ext cx="11456894" cy="497578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105000"/>
              <a:buFont typeface="Wingdings" charset="2"/>
              <a:buNone/>
            </a:pPr>
            <a:endParaRPr lang="en-US" altLang="x-none" sz="1200" dirty="0">
              <a:solidFill>
                <a:schemeClr val="bg1"/>
              </a:solidFill>
              <a:ea typeface="MS PGothic" charset="-128"/>
              <a:cs typeface="ＭＳ Ｐゴシック" charset="-128"/>
              <a:sym typeface="Wingdings 3" charset="2"/>
            </a:endParaRPr>
          </a:p>
          <a:p>
            <a:pPr marL="404813" indent="-404813" eaLnBrk="1" hangingPunct="1">
              <a:lnSpc>
                <a:spcPct val="120000"/>
              </a:lnSpc>
              <a:buClr>
                <a:schemeClr val="tx2"/>
              </a:buClr>
              <a:buSzPct val="105000"/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 3" charset="2"/>
              </a:rPr>
              <a:t>•  </a:t>
            </a: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Sequentially presented passages from the Book of Mark used as basis for ESL instruction</a:t>
            </a:r>
          </a:p>
          <a:p>
            <a:pPr marL="404813" indent="-404813" eaLnBrk="1" hangingPunct="1">
              <a:lnSpc>
                <a:spcPct val="120000"/>
              </a:lnSpc>
              <a:buClr>
                <a:schemeClr val="tx2"/>
              </a:buClr>
              <a:buSzPct val="105000"/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 Available for free download at https://www.sendrelief.org/poverty/esl/ and for purchase through Fed Ex</a:t>
            </a:r>
          </a:p>
          <a:p>
            <a:pPr marL="404813" indent="-404813" eaLnBrk="1" hangingPunct="1">
              <a:lnSpc>
                <a:spcPct val="120000"/>
              </a:lnSpc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Target group – high beginners/intermediate</a:t>
            </a:r>
          </a:p>
          <a:p>
            <a:pPr marL="404813" indent="-404813" eaLnBrk="1" hangingPunct="1">
              <a:lnSpc>
                <a:spcPct val="120000"/>
              </a:lnSpc>
              <a:buFont typeface="Wingdings" charset="2"/>
              <a:buNone/>
            </a:pPr>
            <a:r>
              <a:rPr lang="en-US" altLang="x-none" sz="4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Uses the Lipson Method  to help the student remember and  tell the story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400" dirty="0">
              <a:solidFill>
                <a:schemeClr val="bg1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24678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65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0006B7C-AA00-BF48-880E-7E4EA53DC029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95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Title 2"/>
          <p:cNvSpPr>
            <a:spLocks noGrp="1"/>
          </p:cNvSpPr>
          <p:nvPr>
            <p:ph type="title"/>
          </p:nvPr>
        </p:nvSpPr>
        <p:spPr>
          <a:xfrm>
            <a:off x="4267200" y="242888"/>
            <a:ext cx="6096000" cy="519112"/>
          </a:xfrm>
        </p:spPr>
        <p:txBody>
          <a:bodyPr/>
          <a:lstStyle/>
          <a:p>
            <a:r>
              <a:rPr lang="en-US" altLang="x-none" sz="1600">
                <a:ea typeface="MS PGothic" charset="-128"/>
                <a:cs typeface="ＭＳ Ｐゴシック" charset="-128"/>
              </a:rPr>
              <a:t>					        TELL p. 155</a:t>
            </a:r>
          </a:p>
        </p:txBody>
      </p:sp>
      <p:sp>
        <p:nvSpPr>
          <p:cNvPr id="247810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rgbClr val="FFFFFF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66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364042A-92EB-CD44-9764-3ECCE40B55BA}" type="slidenum">
              <a:rPr lang="en-US" altLang="x-none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96</a:t>
            </a:fld>
            <a:endParaRPr lang="en-US" altLang="x-non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66661" name="Picture 2" descr="E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215596"/>
            <a:ext cx="7713231" cy="60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898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ELB Information in the Appendices</a:t>
            </a:r>
          </a:p>
        </p:txBody>
      </p:sp>
      <p:sp>
        <p:nvSpPr>
          <p:cNvPr id="24678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1"/>
            <a:ext cx="11421035" cy="4373563"/>
          </a:xfrm>
        </p:spPr>
        <p:txBody>
          <a:bodyPr/>
          <a:lstStyle/>
          <a:p>
            <a:pPr marL="0" indent="0">
              <a:buNone/>
              <a:tabLst>
                <a:tab pos="3259138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Overview of ELB: TELL p.160</a:t>
            </a:r>
          </a:p>
          <a:p>
            <a:pPr marL="0" indent="0">
              <a:buNone/>
              <a:tabLst>
                <a:tab pos="3259138" algn="l"/>
              </a:tabLst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tabLst>
                <a:tab pos="3259138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Sample Lesson Plan: TELL pp. 161-163</a:t>
            </a:r>
          </a:p>
          <a:p>
            <a:pPr marL="0" indent="0">
              <a:buNone/>
              <a:tabLst>
                <a:tab pos="3259138" algn="l"/>
              </a:tabLst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tabLst>
                <a:tab pos="3259138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Sample ELB pages: TELL pp. 164-172</a:t>
            </a:r>
          </a:p>
          <a:p>
            <a:pPr marL="0" indent="0">
              <a:buNone/>
              <a:tabLst>
                <a:tab pos="3259138" algn="l"/>
              </a:tabLst>
            </a:pP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tabLst>
                <a:tab pos="3259138" algn="l"/>
              </a:tabLst>
            </a:pPr>
            <a:r>
              <a:rPr lang="en-US" altLang="x-none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Reference charts for lesson planning : TELL pp. </a:t>
            </a:r>
            <a:r>
              <a:rPr lang="en-US" altLang="x-non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173-177</a:t>
            </a:r>
            <a:endParaRPr lang="en-US" altLang="x-none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tx2"/>
              </a:buClr>
              <a:buSzPct val="105000"/>
              <a:buNone/>
              <a:tabLst>
                <a:tab pos="3259138" algn="l"/>
              </a:tabLst>
            </a:pPr>
            <a:endParaRPr lang="en-US" altLang="en-US" sz="2400" dirty="0">
              <a:solidFill>
                <a:schemeClr val="bg1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24678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67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D136E2B-D604-754A-8CCA-AA630AF5227C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97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608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8" name="Rectangle 3"/>
          <p:cNvSpPr>
            <a:spLocks noGrp="1" noChangeArrowheads="1"/>
          </p:cNvSpPr>
          <p:nvPr>
            <p:ph idx="1"/>
          </p:nvPr>
        </p:nvSpPr>
        <p:spPr>
          <a:xfrm>
            <a:off x="2095500" y="654423"/>
            <a:ext cx="8001000" cy="4114800"/>
          </a:xfrm>
        </p:spPr>
        <p:txBody>
          <a:bodyPr>
            <a:noAutofit/>
          </a:bodyPr>
          <a:lstStyle/>
          <a:p>
            <a:pPr lvl="1" algn="ctr" eaLnBrk="1" hangingPunct="1">
              <a:lnSpc>
                <a:spcPct val="200000"/>
              </a:lnSpc>
              <a:buFont typeface="Wingdings" charset="2"/>
              <a:buNone/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forethought and planning </a:t>
            </a:r>
          </a:p>
          <a:p>
            <a:pPr lvl="1" algn="ctr" eaLnBrk="1" hangingPunct="1">
              <a:lnSpc>
                <a:spcPct val="200000"/>
              </a:lnSpc>
              <a:buFont typeface="Wingdings" charset="2"/>
              <a:buNone/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altLang="x-none" sz="38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altLang="x-none" sz="38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should</a:t>
            </a:r>
          </a:p>
          <a:p>
            <a:pPr lvl="1" algn="ctr" eaLnBrk="1" hangingPunct="1">
              <a:lnSpc>
                <a:spcPct val="200000"/>
              </a:lnSpc>
              <a:buFont typeface="Wingdings" charset="2"/>
              <a:buNone/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incorporate Biblical materials</a:t>
            </a:r>
          </a:p>
          <a:p>
            <a:pPr lvl="1" algn="ctr" eaLnBrk="1" hangingPunct="1">
              <a:lnSpc>
                <a:spcPct val="200000"/>
              </a:lnSpc>
              <a:buFont typeface="Wingdings" charset="2"/>
              <a:buNone/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into your classes.</a:t>
            </a:r>
          </a:p>
        </p:txBody>
      </p:sp>
      <p:sp>
        <p:nvSpPr>
          <p:cNvPr id="24883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68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EB0A197-1D9B-FC45-9EAD-74055BEC42A9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98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207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503"/>
            <a:ext cx="12192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Chapter 12</a:t>
            </a:r>
            <a:b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Sharing </a:t>
            </a:r>
            <a:r>
              <a:rPr lang="en-US" altLang="x-none" sz="3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Faith with </a:t>
            </a:r>
            <a:r>
              <a:rPr lang="en-US" altLang="x-none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Students</a:t>
            </a:r>
          </a:p>
        </p:txBody>
      </p:sp>
      <p:sp>
        <p:nvSpPr>
          <p:cNvPr id="24985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</a:rPr>
              <a:t>2025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North American Mission Board/Send Relief</a:t>
            </a:r>
          </a:p>
        </p:txBody>
      </p:sp>
      <p:sp>
        <p:nvSpPr>
          <p:cNvPr id="969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0DD3AF7-8DC7-F849-BB88-330461585C50}" type="slidenum">
              <a:rPr lang="en-US" altLang="x-none" sz="1400" smtClean="0">
                <a:solidFill>
                  <a:schemeClr val="bg1"/>
                </a:solidFill>
                <a:latin typeface="Arial" charset="0"/>
              </a:rPr>
              <a:pPr eaLnBrk="1" hangingPunct="1"/>
              <a:t>99</a:t>
            </a:fld>
            <a:endParaRPr lang="en-US" altLang="x-non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09" y="2506599"/>
            <a:ext cx="2920182" cy="367700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495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53810</TotalTime>
  <Words>5158</Words>
  <Application>Microsoft Macintosh PowerPoint</Application>
  <PresentationFormat>Widescreen</PresentationFormat>
  <Paragraphs>1083</Paragraphs>
  <Slides>103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15" baseType="lpstr">
      <vt:lpstr>ＭＳ Ｐゴシック</vt:lpstr>
      <vt:lpstr>ＭＳ Ｐゴシック</vt:lpstr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Wingdings</vt:lpstr>
      <vt:lpstr>Office Theme</vt:lpstr>
      <vt:lpstr>Custom Design</vt:lpstr>
      <vt:lpstr>English as a Second Language Basic Workshop</vt:lpstr>
      <vt:lpstr>Three Literacy Missions Ministries</vt:lpstr>
      <vt:lpstr>English as a Second Language Workshop Overview</vt:lpstr>
      <vt:lpstr>Introductions</vt:lpstr>
      <vt:lpstr>Chapter 4 Learning and Teaching a Foreign Language       </vt:lpstr>
      <vt:lpstr>PowerPoint Presentation</vt:lpstr>
      <vt:lpstr>PowerPoint Presentation</vt:lpstr>
      <vt:lpstr>Chapter 6 Introducing New Vocabulary</vt:lpstr>
      <vt:lpstr>ESL Lesson Plan Section</vt:lpstr>
      <vt:lpstr>The Lesson Plan Begins with Guided Practice</vt:lpstr>
      <vt:lpstr>Hand Gestures</vt:lpstr>
      <vt:lpstr>Basic Teaching Drills for Introducing New Vocabulary</vt:lpstr>
      <vt:lpstr>PowerPoint Presentation</vt:lpstr>
      <vt:lpstr>PowerPoint Presentation</vt:lpstr>
      <vt:lpstr>PowerPoint Presentation</vt:lpstr>
      <vt:lpstr>PowerPoint Presentation</vt:lpstr>
      <vt:lpstr>Dictation Drill Procedure</vt:lpstr>
      <vt:lpstr>Review: Basic Drills for Teaching New Vocabulary</vt:lpstr>
      <vt:lpstr>ESL Lesson Plan Section Sentences using new vocabulary words</vt:lpstr>
      <vt:lpstr>Basic Teaching Drills for Using New Vocabulary in Sentences</vt:lpstr>
      <vt:lpstr>PowerPoint Presentation</vt:lpstr>
      <vt:lpstr>PowerPoint Presentation</vt:lpstr>
      <vt:lpstr>Substitution</vt:lpstr>
      <vt:lpstr>Substitution - practice</vt:lpstr>
      <vt:lpstr>Question/Answer Drill – Part 1</vt:lpstr>
      <vt:lpstr>Question Answer Drill—Part 1- practice</vt:lpstr>
      <vt:lpstr>Question/Answer Drill—Part 2</vt:lpstr>
      <vt:lpstr>Question Answer Drill—Part 2 practice</vt:lpstr>
      <vt:lpstr>PowerPoint Presentation</vt:lpstr>
      <vt:lpstr>Chain Drill Demonstration</vt:lpstr>
      <vt:lpstr>Practice Teaching Question/Answer Drill</vt:lpstr>
      <vt:lpstr>PowerPoint Presentation</vt:lpstr>
      <vt:lpstr>Preparing Advanced Lessons</vt:lpstr>
      <vt:lpstr>Preparing Advanced Lessons</vt:lpstr>
      <vt:lpstr>Preparing Advanced Lessons</vt:lpstr>
      <vt:lpstr>Chapter 7  Teaching Pronunciation</vt:lpstr>
      <vt:lpstr>Elements in Teaching Pronunciation</vt:lpstr>
      <vt:lpstr>1.  How to Produce Individual Sounds</vt:lpstr>
      <vt:lpstr>Helps for teaching individual sounds</vt:lpstr>
      <vt:lpstr>2.  How to Hear the Differences Between Sounds</vt:lpstr>
      <vt:lpstr>Minimal Pair Exercise Sequence</vt:lpstr>
      <vt:lpstr>PowerPoint Presentation</vt:lpstr>
      <vt:lpstr>PowerPoint Presentation</vt:lpstr>
      <vt:lpstr>PowerPoint Presentation</vt:lpstr>
      <vt:lpstr>PowerPoint Presentation</vt:lpstr>
      <vt:lpstr>Elements in Teaching Pronunciation</vt:lpstr>
      <vt:lpstr>3.  STRESS</vt:lpstr>
      <vt:lpstr>PowerPoint Presentation</vt:lpstr>
      <vt:lpstr>PowerPoint Presentation</vt:lpstr>
      <vt:lpstr>Ways to Show Stress in Words</vt:lpstr>
      <vt:lpstr>Backward Buildup</vt:lpstr>
      <vt:lpstr>Ways to Show Stress in Sentences</vt:lpstr>
      <vt:lpstr>Ways to Show Stress in Sentences - 2</vt:lpstr>
      <vt:lpstr>Elements in Teaching Pronunciation</vt:lpstr>
      <vt:lpstr>4.  Intonation </vt:lpstr>
      <vt:lpstr>PowerPoint Presentation</vt:lpstr>
      <vt:lpstr>PowerPoint Presentation</vt:lpstr>
      <vt:lpstr>Ways to Teach Intonation Tone Shifts</vt:lpstr>
      <vt:lpstr>Ways to Teach Intonation Tone Shifts -2</vt:lpstr>
      <vt:lpstr>Elements in Teaching Pronunciation</vt:lpstr>
      <vt:lpstr>5.  Rhythm</vt:lpstr>
      <vt:lpstr>Rhythm - 2</vt:lpstr>
      <vt:lpstr>PowerPoint Presentation</vt:lpstr>
      <vt:lpstr>Elements in Teaching Pronunciation</vt:lpstr>
      <vt:lpstr>6.  Phrasing</vt:lpstr>
      <vt:lpstr>Phrasing-2</vt:lpstr>
      <vt:lpstr>7. Reduced/Relaxed Speech</vt:lpstr>
      <vt:lpstr>Elements in Teaching  Pronunciation</vt:lpstr>
      <vt:lpstr>Chapter 8  Communication Practice Activities</vt:lpstr>
      <vt:lpstr>Communication Practice Activities</vt:lpstr>
      <vt:lpstr>Communication Practice Activities Information Gap</vt:lpstr>
      <vt:lpstr>Communication Practice Activity  Information Gap directions</vt:lpstr>
      <vt:lpstr>Combining Pictures and Storytelling Lipson Method </vt:lpstr>
      <vt:lpstr>PowerPoint Presentation</vt:lpstr>
      <vt:lpstr>Lipson Method</vt:lpstr>
      <vt:lpstr>Types of Communication Practice Activities</vt:lpstr>
      <vt:lpstr>Types of Communication Practice Activities</vt:lpstr>
      <vt:lpstr>Communication Practice Activity - Role Play</vt:lpstr>
      <vt:lpstr>PowerPoint Presentation</vt:lpstr>
      <vt:lpstr>Communication Practice Activity - Games</vt:lpstr>
      <vt:lpstr>PowerPoint Presentation</vt:lpstr>
      <vt:lpstr>Group Interview Directions</vt:lpstr>
      <vt:lpstr>Communication Practice Activity Interviews-facing lines</vt:lpstr>
      <vt:lpstr>Communication Practice Activity Describing/discussing Pictures-Basic</vt:lpstr>
      <vt:lpstr>Communication Practice Activity Describing/discussing Pictures-More complex</vt:lpstr>
      <vt:lpstr> Communication Practice Activity Compare and Contrast Pictures  </vt:lpstr>
      <vt:lpstr>Compare and Contrast two very different pictures</vt:lpstr>
      <vt:lpstr>Communication Practice  Activity - Storytelling</vt:lpstr>
      <vt:lpstr>Communication Practice Activity Story</vt:lpstr>
      <vt:lpstr>Communication Practice Activities - Discussion</vt:lpstr>
      <vt:lpstr>Communication Practice Activity - Debate</vt:lpstr>
      <vt:lpstr>Communication Practice Activity - Debate-2</vt:lpstr>
      <vt:lpstr>Communication Practice Activity - Problem Solving</vt:lpstr>
      <vt:lpstr>Chapter 11   Incorporating Biblical Materials in Your Classes</vt:lpstr>
      <vt:lpstr>English Lessons From the Bible: The Book of Mark</vt:lpstr>
      <vt:lpstr>             TELL p. 155</vt:lpstr>
      <vt:lpstr>ELB Information in the Appendices</vt:lpstr>
      <vt:lpstr>PowerPoint Presentation</vt:lpstr>
      <vt:lpstr>Chapter 12 Sharing Your Faith with Your Students</vt:lpstr>
      <vt:lpstr>PowerPoint Presentation</vt:lpstr>
      <vt:lpstr>Above all,  YOUR STUDENTS NEED TO BE LOVED. </vt:lpstr>
      <vt:lpstr>Closing Thoughts </vt:lpstr>
      <vt:lpstr>Literacy Missions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</dc:title>
  <dc:creator>Claudean Boatman</dc:creator>
  <cp:lastModifiedBy>Claudean Boatman</cp:lastModifiedBy>
  <cp:revision>564</cp:revision>
  <dcterms:created xsi:type="dcterms:W3CDTF">2019-04-26T15:38:55Z</dcterms:created>
  <dcterms:modified xsi:type="dcterms:W3CDTF">2025-03-13T14:22:59Z</dcterms:modified>
</cp:coreProperties>
</file>